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97" r:id="rId2"/>
    <p:sldId id="295" r:id="rId3"/>
    <p:sldId id="292" r:id="rId4"/>
    <p:sldId id="293" r:id="rId5"/>
    <p:sldId id="294" r:id="rId6"/>
    <p:sldId id="296" r:id="rId7"/>
    <p:sldId id="298" r:id="rId8"/>
    <p:sldId id="309" r:id="rId9"/>
    <p:sldId id="301" r:id="rId10"/>
    <p:sldId id="302" r:id="rId11"/>
    <p:sldId id="304" r:id="rId12"/>
    <p:sldId id="305" r:id="rId13"/>
    <p:sldId id="306" r:id="rId14"/>
    <p:sldId id="307" r:id="rId15"/>
    <p:sldId id="308" r:id="rId16"/>
    <p:sldId id="310" r:id="rId17"/>
    <p:sldId id="311" r:id="rId18"/>
    <p:sldId id="312" r:id="rId19"/>
    <p:sldId id="313" r:id="rId20"/>
    <p:sldId id="314" r:id="rId21"/>
    <p:sldId id="315" r:id="rId22"/>
    <p:sldId id="316" r:id="rId23"/>
    <p:sldId id="317" r:id="rId24"/>
    <p:sldId id="319" r:id="rId25"/>
    <p:sldId id="318" r:id="rId26"/>
    <p:sldId id="321" r:id="rId27"/>
    <p:sldId id="322" r:id="rId28"/>
    <p:sldId id="320" r:id="rId29"/>
    <p:sldId id="323" r:id="rId30"/>
    <p:sldId id="325" r:id="rId31"/>
    <p:sldId id="326" r:id="rId32"/>
    <p:sldId id="327" r:id="rId33"/>
    <p:sldId id="328" r:id="rId34"/>
    <p:sldId id="329" r:id="rId35"/>
    <p:sldId id="330" r:id="rId36"/>
    <p:sldId id="331" r:id="rId37"/>
    <p:sldId id="332" r:id="rId38"/>
    <p:sldId id="333" r:id="rId39"/>
    <p:sldId id="334" r:id="rId40"/>
    <p:sldId id="277" r:id="rId41"/>
    <p:sldId id="29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CB63FB-3E36-EBF7-B8BB-763291CD6C20}" v="1670" dt="2025-07-15T02:53:34.084"/>
    <p1510:client id="{6F9F806D-E6A8-BC9B-AA93-4E3F4119E1A4}" v="331" dt="2025-07-15T03:58:10.130"/>
    <p1510:client id="{739F8BC8-2AF9-46E8-8835-A8828DD1662C}" v="626" dt="2025-07-13T23:08:14.848"/>
    <p1510:client id="{B2319B12-EA1A-8F04-A706-9E6308491F04}" v="712" dt="2025-07-14T14:11:04.3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F5D005-23A3-4B37-B4BB-E31B4751379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B87A043-E99F-43ED-B62F-44F3EF8BA4F5}">
      <dgm:prSet/>
      <dgm:spPr/>
      <dgm:t>
        <a:bodyPr/>
        <a:lstStyle/>
        <a:p>
          <a:r>
            <a:rPr lang="en-US"/>
            <a:t>Executive Summary: Unveiling the Power of Social Support in Healthcare</a:t>
          </a:r>
        </a:p>
      </dgm:t>
    </dgm:pt>
    <dgm:pt modelId="{51EB5A77-7660-477F-AB07-701192057C48}" type="parTrans" cxnId="{ACC3C403-CCDD-4032-BAC7-362DA0850879}">
      <dgm:prSet/>
      <dgm:spPr/>
      <dgm:t>
        <a:bodyPr/>
        <a:lstStyle/>
        <a:p>
          <a:endParaRPr lang="en-US"/>
        </a:p>
      </dgm:t>
    </dgm:pt>
    <dgm:pt modelId="{29F515BA-C9D9-4110-BC16-BD355F35ADA4}" type="sibTrans" cxnId="{ACC3C403-CCDD-4032-BAC7-362DA0850879}">
      <dgm:prSet/>
      <dgm:spPr/>
      <dgm:t>
        <a:bodyPr/>
        <a:lstStyle/>
        <a:p>
          <a:endParaRPr lang="en-US"/>
        </a:p>
      </dgm:t>
    </dgm:pt>
    <dgm:pt modelId="{E87F151F-9FC9-4576-83BC-E145C56ADC75}">
      <dgm:prSet/>
      <dgm:spPr/>
      <dgm:t>
        <a:bodyPr/>
        <a:lstStyle/>
        <a:p>
          <a:r>
            <a:rPr lang="en-US"/>
            <a:t>Our upcoming Self-Learning Tutorial (SLT) aims to shed light on the often-underestimated impact of social connections—specifically marriage and companionship—on patient health outcomes. This tutorial will provide a practical, step-by-step guide for anyone interested in exploring this vital link.</a:t>
          </a:r>
        </a:p>
      </dgm:t>
    </dgm:pt>
    <dgm:pt modelId="{947E0141-1260-47C1-9726-4F8FFAF4A07A}" type="parTrans" cxnId="{CF56FE58-D0FA-4019-AA81-A0C102294C89}">
      <dgm:prSet/>
      <dgm:spPr/>
      <dgm:t>
        <a:bodyPr/>
        <a:lstStyle/>
        <a:p>
          <a:endParaRPr lang="en-US"/>
        </a:p>
      </dgm:t>
    </dgm:pt>
    <dgm:pt modelId="{99128078-46B8-48ED-97B0-1DFDF3FE7EF3}" type="sibTrans" cxnId="{CF56FE58-D0FA-4019-AA81-A0C102294C89}">
      <dgm:prSet/>
      <dgm:spPr/>
      <dgm:t>
        <a:bodyPr/>
        <a:lstStyle/>
        <a:p>
          <a:endParaRPr lang="en-US"/>
        </a:p>
      </dgm:t>
    </dgm:pt>
    <dgm:pt modelId="{8F22E9FE-B626-4C9D-8D2E-561548AC0849}">
      <dgm:prSet/>
      <dgm:spPr/>
      <dgm:t>
        <a:bodyPr/>
        <a:lstStyle/>
        <a:p>
          <a:r>
            <a:rPr lang="en-US"/>
            <a:t>We'll start by accessing a vast, real-world medical database (MIMIC-III) stored in Google's cloud. From this extensive data, we'll carefully select and extract key information to build a compelling case for how social support influences health. This extracted data will then be prepared for in-depth analysis and compelling visual presentations, allowing us to easily see and understand important trends.</a:t>
          </a:r>
        </a:p>
      </dgm:t>
    </dgm:pt>
    <dgm:pt modelId="{BE9C937A-EE58-494F-A9B2-0380EBB9D7B4}" type="parTrans" cxnId="{C53248B2-AE9D-4DB1-82D6-96BB4897F6AC}">
      <dgm:prSet/>
      <dgm:spPr/>
      <dgm:t>
        <a:bodyPr/>
        <a:lstStyle/>
        <a:p>
          <a:endParaRPr lang="en-US"/>
        </a:p>
      </dgm:t>
    </dgm:pt>
    <dgm:pt modelId="{C75EC2D9-5C8F-4169-ACCF-29C57A36C8AA}" type="sibTrans" cxnId="{C53248B2-AE9D-4DB1-82D6-96BB4897F6AC}">
      <dgm:prSet/>
      <dgm:spPr/>
      <dgm:t>
        <a:bodyPr/>
        <a:lstStyle/>
        <a:p>
          <a:endParaRPr lang="en-US"/>
        </a:p>
      </dgm:t>
    </dgm:pt>
    <dgm:pt modelId="{679FF756-C346-4F37-89F9-7467E6C10CBA}">
      <dgm:prSet/>
      <dgm:spPr/>
      <dgm:t>
        <a:bodyPr/>
        <a:lstStyle/>
        <a:p>
          <a:r>
            <a:rPr lang="en-US"/>
            <a:t>A significant part of the tutorial will involve using advanced text analysis tools to uncover crucial medical details hidden within large volumes of patient notes. This will help us pinpoint specific mentions related to social support and its context in healthcare records.</a:t>
          </a:r>
        </a:p>
      </dgm:t>
    </dgm:pt>
    <dgm:pt modelId="{5725EAEF-17FF-4736-A9F7-E7E61C34DD92}" type="parTrans" cxnId="{21DE81F6-572B-4620-9F3C-C1CCF47FAF14}">
      <dgm:prSet/>
      <dgm:spPr/>
      <dgm:t>
        <a:bodyPr/>
        <a:lstStyle/>
        <a:p>
          <a:endParaRPr lang="en-US"/>
        </a:p>
      </dgm:t>
    </dgm:pt>
    <dgm:pt modelId="{DCCEF57D-181D-47AA-84F1-C23175DE446B}" type="sibTrans" cxnId="{21DE81F6-572B-4620-9F3C-C1CCF47FAF14}">
      <dgm:prSet/>
      <dgm:spPr/>
      <dgm:t>
        <a:bodyPr/>
        <a:lstStyle/>
        <a:p>
          <a:endParaRPr lang="en-US"/>
        </a:p>
      </dgm:t>
    </dgm:pt>
    <dgm:pt modelId="{6616BAC4-F2CE-4E1C-8AD2-728AA03FB7C6}">
      <dgm:prSet/>
      <dgm:spPr/>
      <dgm:t>
        <a:bodyPr/>
        <a:lstStyle/>
        <a:p>
          <a:r>
            <a:rPr lang="en-US"/>
            <a:t>Ultimately, the SLT will synthesize all findings into clear conclusions, demonstrating the tangible benefits of social connections on health. The entire tutorial is designed to be highly hands-on, providing explicit instructions and code walk-throughs using various data analysis and text processing tools, ensuring that learners can easily follow along and grasp the concepts. Our goal is to empower individuals to understand and articulate the "unseen" yet critical role of social support in promoting better healthcare outcomes.</a:t>
          </a:r>
        </a:p>
      </dgm:t>
    </dgm:pt>
    <dgm:pt modelId="{AA47B9E3-B3D8-4487-9B30-30D81C379C00}" type="parTrans" cxnId="{28109A47-BE42-498A-B6B8-9861C34CDCC7}">
      <dgm:prSet/>
      <dgm:spPr/>
      <dgm:t>
        <a:bodyPr/>
        <a:lstStyle/>
        <a:p>
          <a:endParaRPr lang="en-US"/>
        </a:p>
      </dgm:t>
    </dgm:pt>
    <dgm:pt modelId="{B202C550-61B8-49E5-996D-C25BA1375D2A}" type="sibTrans" cxnId="{28109A47-BE42-498A-B6B8-9861C34CDCC7}">
      <dgm:prSet/>
      <dgm:spPr/>
      <dgm:t>
        <a:bodyPr/>
        <a:lstStyle/>
        <a:p>
          <a:endParaRPr lang="en-US"/>
        </a:p>
      </dgm:t>
    </dgm:pt>
    <dgm:pt modelId="{6C81DE74-CE09-45E9-BF3F-377525350105}" type="pres">
      <dgm:prSet presAssocID="{9EF5D005-23A3-4B37-B4BB-E31B47513798}" presName="root" presStyleCnt="0">
        <dgm:presLayoutVars>
          <dgm:dir/>
          <dgm:resizeHandles val="exact"/>
        </dgm:presLayoutVars>
      </dgm:prSet>
      <dgm:spPr/>
    </dgm:pt>
    <dgm:pt modelId="{737F5FE2-E42F-40B7-B991-255F99A6EDAF}" type="pres">
      <dgm:prSet presAssocID="{8B87A043-E99F-43ED-B62F-44F3EF8BA4F5}" presName="compNode" presStyleCnt="0"/>
      <dgm:spPr/>
    </dgm:pt>
    <dgm:pt modelId="{01E9DFF0-836C-434C-9604-6F7EE986C456}" type="pres">
      <dgm:prSet presAssocID="{8B87A043-E99F-43ED-B62F-44F3EF8BA4F5}" presName="bgRect" presStyleLbl="bgShp" presStyleIdx="0" presStyleCnt="5"/>
      <dgm:spPr/>
    </dgm:pt>
    <dgm:pt modelId="{58A057C4-3B62-4F39-BBB2-719C536790C4}" type="pres">
      <dgm:prSet presAssocID="{8B87A043-E99F-43ED-B62F-44F3EF8BA4F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5CAD40E0-684D-41DB-8B5B-3E2A6A01465B}" type="pres">
      <dgm:prSet presAssocID="{8B87A043-E99F-43ED-B62F-44F3EF8BA4F5}" presName="spaceRect" presStyleCnt="0"/>
      <dgm:spPr/>
    </dgm:pt>
    <dgm:pt modelId="{4F9B5040-4FE5-46E6-9E19-C85A0A816B46}" type="pres">
      <dgm:prSet presAssocID="{8B87A043-E99F-43ED-B62F-44F3EF8BA4F5}" presName="parTx" presStyleLbl="revTx" presStyleIdx="0" presStyleCnt="5">
        <dgm:presLayoutVars>
          <dgm:chMax val="0"/>
          <dgm:chPref val="0"/>
        </dgm:presLayoutVars>
      </dgm:prSet>
      <dgm:spPr/>
    </dgm:pt>
    <dgm:pt modelId="{48A88EF3-27F2-4895-9EF1-68BB7BD410AD}" type="pres">
      <dgm:prSet presAssocID="{29F515BA-C9D9-4110-BC16-BD355F35ADA4}" presName="sibTrans" presStyleCnt="0"/>
      <dgm:spPr/>
    </dgm:pt>
    <dgm:pt modelId="{F7B2D8ED-C328-438B-B4B7-527A6B66D0A0}" type="pres">
      <dgm:prSet presAssocID="{E87F151F-9FC9-4576-83BC-E145C56ADC75}" presName="compNode" presStyleCnt="0"/>
      <dgm:spPr/>
    </dgm:pt>
    <dgm:pt modelId="{871D7A56-5ED5-41A4-95AD-A72EE3E8EF87}" type="pres">
      <dgm:prSet presAssocID="{E87F151F-9FC9-4576-83BC-E145C56ADC75}" presName="bgRect" presStyleLbl="bgShp" presStyleIdx="1" presStyleCnt="5"/>
      <dgm:spPr/>
    </dgm:pt>
    <dgm:pt modelId="{6DFC458D-1037-495D-84AB-144225A1F270}" type="pres">
      <dgm:prSet presAssocID="{E87F151F-9FC9-4576-83BC-E145C56ADC7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45479CCA-8572-4F2A-8340-B421789BA5AB}" type="pres">
      <dgm:prSet presAssocID="{E87F151F-9FC9-4576-83BC-E145C56ADC75}" presName="spaceRect" presStyleCnt="0"/>
      <dgm:spPr/>
    </dgm:pt>
    <dgm:pt modelId="{AC653752-BB9F-447C-8152-0B27E17A1871}" type="pres">
      <dgm:prSet presAssocID="{E87F151F-9FC9-4576-83BC-E145C56ADC75}" presName="parTx" presStyleLbl="revTx" presStyleIdx="1" presStyleCnt="5">
        <dgm:presLayoutVars>
          <dgm:chMax val="0"/>
          <dgm:chPref val="0"/>
        </dgm:presLayoutVars>
      </dgm:prSet>
      <dgm:spPr/>
    </dgm:pt>
    <dgm:pt modelId="{9AEE3CAD-9EEE-4B41-9B0F-8181F0FA7BEB}" type="pres">
      <dgm:prSet presAssocID="{99128078-46B8-48ED-97B0-1DFDF3FE7EF3}" presName="sibTrans" presStyleCnt="0"/>
      <dgm:spPr/>
    </dgm:pt>
    <dgm:pt modelId="{9C992694-B1B1-44FC-BF3D-EEC49C057295}" type="pres">
      <dgm:prSet presAssocID="{8F22E9FE-B626-4C9D-8D2E-561548AC0849}" presName="compNode" presStyleCnt="0"/>
      <dgm:spPr/>
    </dgm:pt>
    <dgm:pt modelId="{531A497F-5C71-4B64-B4D5-7AB77B79C2FC}" type="pres">
      <dgm:prSet presAssocID="{8F22E9FE-B626-4C9D-8D2E-561548AC0849}" presName="bgRect" presStyleLbl="bgShp" presStyleIdx="2" presStyleCnt="5"/>
      <dgm:spPr/>
    </dgm:pt>
    <dgm:pt modelId="{6788770D-0EF6-452D-944C-D0071E8615E3}" type="pres">
      <dgm:prSet presAssocID="{8F22E9FE-B626-4C9D-8D2E-561548AC084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F4E7A214-4D0D-4D12-9E42-252CDD8AE2ED}" type="pres">
      <dgm:prSet presAssocID="{8F22E9FE-B626-4C9D-8D2E-561548AC0849}" presName="spaceRect" presStyleCnt="0"/>
      <dgm:spPr/>
    </dgm:pt>
    <dgm:pt modelId="{592B264B-5775-4272-9393-E01669682C82}" type="pres">
      <dgm:prSet presAssocID="{8F22E9FE-B626-4C9D-8D2E-561548AC0849}" presName="parTx" presStyleLbl="revTx" presStyleIdx="2" presStyleCnt="5">
        <dgm:presLayoutVars>
          <dgm:chMax val="0"/>
          <dgm:chPref val="0"/>
        </dgm:presLayoutVars>
      </dgm:prSet>
      <dgm:spPr/>
    </dgm:pt>
    <dgm:pt modelId="{971CB706-0A73-4328-90CA-C4B4A591925D}" type="pres">
      <dgm:prSet presAssocID="{C75EC2D9-5C8F-4169-ACCF-29C57A36C8AA}" presName="sibTrans" presStyleCnt="0"/>
      <dgm:spPr/>
    </dgm:pt>
    <dgm:pt modelId="{276E3000-DA24-48EB-B625-58BF9283C4D0}" type="pres">
      <dgm:prSet presAssocID="{679FF756-C346-4F37-89F9-7467E6C10CBA}" presName="compNode" presStyleCnt="0"/>
      <dgm:spPr/>
    </dgm:pt>
    <dgm:pt modelId="{CAA95036-5958-4A60-9911-6F183CDF68DD}" type="pres">
      <dgm:prSet presAssocID="{679FF756-C346-4F37-89F9-7467E6C10CBA}" presName="bgRect" presStyleLbl="bgShp" presStyleIdx="3" presStyleCnt="5"/>
      <dgm:spPr/>
    </dgm:pt>
    <dgm:pt modelId="{292BC496-306D-4518-B8B2-620CD2536A7D}" type="pres">
      <dgm:prSet presAssocID="{679FF756-C346-4F37-89F9-7467E6C10CB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tor"/>
        </a:ext>
      </dgm:extLst>
    </dgm:pt>
    <dgm:pt modelId="{DAEEC304-815B-4F39-BD6F-23EE801F6A10}" type="pres">
      <dgm:prSet presAssocID="{679FF756-C346-4F37-89F9-7467E6C10CBA}" presName="spaceRect" presStyleCnt="0"/>
      <dgm:spPr/>
    </dgm:pt>
    <dgm:pt modelId="{4907D781-484D-4CB1-8819-E6C9DD417D3A}" type="pres">
      <dgm:prSet presAssocID="{679FF756-C346-4F37-89F9-7467E6C10CBA}" presName="parTx" presStyleLbl="revTx" presStyleIdx="3" presStyleCnt="5">
        <dgm:presLayoutVars>
          <dgm:chMax val="0"/>
          <dgm:chPref val="0"/>
        </dgm:presLayoutVars>
      </dgm:prSet>
      <dgm:spPr/>
    </dgm:pt>
    <dgm:pt modelId="{10118F92-A80D-49FB-AE8A-65D8291B1CB6}" type="pres">
      <dgm:prSet presAssocID="{DCCEF57D-181D-47AA-84F1-C23175DE446B}" presName="sibTrans" presStyleCnt="0"/>
      <dgm:spPr/>
    </dgm:pt>
    <dgm:pt modelId="{9B106B19-1F0E-4622-B70E-FB5A7040A582}" type="pres">
      <dgm:prSet presAssocID="{6616BAC4-F2CE-4E1C-8AD2-728AA03FB7C6}" presName="compNode" presStyleCnt="0"/>
      <dgm:spPr/>
    </dgm:pt>
    <dgm:pt modelId="{61D82687-80D5-4A02-BBBC-DCAD5334DE79}" type="pres">
      <dgm:prSet presAssocID="{6616BAC4-F2CE-4E1C-8AD2-728AA03FB7C6}" presName="bgRect" presStyleLbl="bgShp" presStyleIdx="4" presStyleCnt="5"/>
      <dgm:spPr/>
    </dgm:pt>
    <dgm:pt modelId="{C8200E80-A0AD-44AC-8CF2-C951DEDE96D3}" type="pres">
      <dgm:prSet presAssocID="{6616BAC4-F2CE-4E1C-8AD2-728AA03FB7C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 Network"/>
        </a:ext>
      </dgm:extLst>
    </dgm:pt>
    <dgm:pt modelId="{0670DF89-DCF5-42D6-9E0A-23BEE35622E6}" type="pres">
      <dgm:prSet presAssocID="{6616BAC4-F2CE-4E1C-8AD2-728AA03FB7C6}" presName="spaceRect" presStyleCnt="0"/>
      <dgm:spPr/>
    </dgm:pt>
    <dgm:pt modelId="{88595746-8851-4518-817A-41BBA8854426}" type="pres">
      <dgm:prSet presAssocID="{6616BAC4-F2CE-4E1C-8AD2-728AA03FB7C6}" presName="parTx" presStyleLbl="revTx" presStyleIdx="4" presStyleCnt="5">
        <dgm:presLayoutVars>
          <dgm:chMax val="0"/>
          <dgm:chPref val="0"/>
        </dgm:presLayoutVars>
      </dgm:prSet>
      <dgm:spPr/>
    </dgm:pt>
  </dgm:ptLst>
  <dgm:cxnLst>
    <dgm:cxn modelId="{22647000-9BD0-4AD3-B14C-EF848BD06655}" type="presOf" srcId="{8B87A043-E99F-43ED-B62F-44F3EF8BA4F5}" destId="{4F9B5040-4FE5-46E6-9E19-C85A0A816B46}" srcOrd="0" destOrd="0" presId="urn:microsoft.com/office/officeart/2018/2/layout/IconVerticalSolidList"/>
    <dgm:cxn modelId="{ACC3C403-CCDD-4032-BAC7-362DA0850879}" srcId="{9EF5D005-23A3-4B37-B4BB-E31B47513798}" destId="{8B87A043-E99F-43ED-B62F-44F3EF8BA4F5}" srcOrd="0" destOrd="0" parTransId="{51EB5A77-7660-477F-AB07-701192057C48}" sibTransId="{29F515BA-C9D9-4110-BC16-BD355F35ADA4}"/>
    <dgm:cxn modelId="{266E2619-7532-43BA-B82A-7E17AC254068}" type="presOf" srcId="{8F22E9FE-B626-4C9D-8D2E-561548AC0849}" destId="{592B264B-5775-4272-9393-E01669682C82}" srcOrd="0" destOrd="0" presId="urn:microsoft.com/office/officeart/2018/2/layout/IconVerticalSolidList"/>
    <dgm:cxn modelId="{28109A47-BE42-498A-B6B8-9861C34CDCC7}" srcId="{9EF5D005-23A3-4B37-B4BB-E31B47513798}" destId="{6616BAC4-F2CE-4E1C-8AD2-728AA03FB7C6}" srcOrd="4" destOrd="0" parTransId="{AA47B9E3-B3D8-4487-9B30-30D81C379C00}" sibTransId="{B202C550-61B8-49E5-996D-C25BA1375D2A}"/>
    <dgm:cxn modelId="{CF56FE58-D0FA-4019-AA81-A0C102294C89}" srcId="{9EF5D005-23A3-4B37-B4BB-E31B47513798}" destId="{E87F151F-9FC9-4576-83BC-E145C56ADC75}" srcOrd="1" destOrd="0" parTransId="{947E0141-1260-47C1-9726-4F8FFAF4A07A}" sibTransId="{99128078-46B8-48ED-97B0-1DFDF3FE7EF3}"/>
    <dgm:cxn modelId="{0A3BA78A-7E2D-4947-8DA8-D131840BD9DB}" type="presOf" srcId="{679FF756-C346-4F37-89F9-7467E6C10CBA}" destId="{4907D781-484D-4CB1-8819-E6C9DD417D3A}" srcOrd="0" destOrd="0" presId="urn:microsoft.com/office/officeart/2018/2/layout/IconVerticalSolidList"/>
    <dgm:cxn modelId="{54B65392-8E0C-4BBB-8E07-85ED58408DEE}" type="presOf" srcId="{9EF5D005-23A3-4B37-B4BB-E31B47513798}" destId="{6C81DE74-CE09-45E9-BF3F-377525350105}" srcOrd="0" destOrd="0" presId="urn:microsoft.com/office/officeart/2018/2/layout/IconVerticalSolidList"/>
    <dgm:cxn modelId="{B7A2F694-DDD2-4AD3-8C23-C90925628F70}" type="presOf" srcId="{E87F151F-9FC9-4576-83BC-E145C56ADC75}" destId="{AC653752-BB9F-447C-8152-0B27E17A1871}" srcOrd="0" destOrd="0" presId="urn:microsoft.com/office/officeart/2018/2/layout/IconVerticalSolidList"/>
    <dgm:cxn modelId="{C53248B2-AE9D-4DB1-82D6-96BB4897F6AC}" srcId="{9EF5D005-23A3-4B37-B4BB-E31B47513798}" destId="{8F22E9FE-B626-4C9D-8D2E-561548AC0849}" srcOrd="2" destOrd="0" parTransId="{BE9C937A-EE58-494F-A9B2-0380EBB9D7B4}" sibTransId="{C75EC2D9-5C8F-4169-ACCF-29C57A36C8AA}"/>
    <dgm:cxn modelId="{7A133DF0-3C17-4968-832B-678480395DF9}" type="presOf" srcId="{6616BAC4-F2CE-4E1C-8AD2-728AA03FB7C6}" destId="{88595746-8851-4518-817A-41BBA8854426}" srcOrd="0" destOrd="0" presId="urn:microsoft.com/office/officeart/2018/2/layout/IconVerticalSolidList"/>
    <dgm:cxn modelId="{21DE81F6-572B-4620-9F3C-C1CCF47FAF14}" srcId="{9EF5D005-23A3-4B37-B4BB-E31B47513798}" destId="{679FF756-C346-4F37-89F9-7467E6C10CBA}" srcOrd="3" destOrd="0" parTransId="{5725EAEF-17FF-4736-A9F7-E7E61C34DD92}" sibTransId="{DCCEF57D-181D-47AA-84F1-C23175DE446B}"/>
    <dgm:cxn modelId="{C67B6A63-56D3-417D-AAB2-E26073A6E836}" type="presParOf" srcId="{6C81DE74-CE09-45E9-BF3F-377525350105}" destId="{737F5FE2-E42F-40B7-B991-255F99A6EDAF}" srcOrd="0" destOrd="0" presId="urn:microsoft.com/office/officeart/2018/2/layout/IconVerticalSolidList"/>
    <dgm:cxn modelId="{FACF18E4-A60A-4C3C-83A4-2957AD117977}" type="presParOf" srcId="{737F5FE2-E42F-40B7-B991-255F99A6EDAF}" destId="{01E9DFF0-836C-434C-9604-6F7EE986C456}" srcOrd="0" destOrd="0" presId="urn:microsoft.com/office/officeart/2018/2/layout/IconVerticalSolidList"/>
    <dgm:cxn modelId="{CEC46F70-0020-4115-B446-615EA7FA7281}" type="presParOf" srcId="{737F5FE2-E42F-40B7-B991-255F99A6EDAF}" destId="{58A057C4-3B62-4F39-BBB2-719C536790C4}" srcOrd="1" destOrd="0" presId="urn:microsoft.com/office/officeart/2018/2/layout/IconVerticalSolidList"/>
    <dgm:cxn modelId="{83AEE9B2-7754-4D75-AC79-53A2991B2AF1}" type="presParOf" srcId="{737F5FE2-E42F-40B7-B991-255F99A6EDAF}" destId="{5CAD40E0-684D-41DB-8B5B-3E2A6A01465B}" srcOrd="2" destOrd="0" presId="urn:microsoft.com/office/officeart/2018/2/layout/IconVerticalSolidList"/>
    <dgm:cxn modelId="{B0E7F0E3-E949-472E-B15E-08AC0D1D3AA7}" type="presParOf" srcId="{737F5FE2-E42F-40B7-B991-255F99A6EDAF}" destId="{4F9B5040-4FE5-46E6-9E19-C85A0A816B46}" srcOrd="3" destOrd="0" presId="urn:microsoft.com/office/officeart/2018/2/layout/IconVerticalSolidList"/>
    <dgm:cxn modelId="{292FD4D2-8D0C-41F8-A617-8EECBB98B47F}" type="presParOf" srcId="{6C81DE74-CE09-45E9-BF3F-377525350105}" destId="{48A88EF3-27F2-4895-9EF1-68BB7BD410AD}" srcOrd="1" destOrd="0" presId="urn:microsoft.com/office/officeart/2018/2/layout/IconVerticalSolidList"/>
    <dgm:cxn modelId="{94287B1D-8607-4A79-BCDE-5B5B74E7A30B}" type="presParOf" srcId="{6C81DE74-CE09-45E9-BF3F-377525350105}" destId="{F7B2D8ED-C328-438B-B4B7-527A6B66D0A0}" srcOrd="2" destOrd="0" presId="urn:microsoft.com/office/officeart/2018/2/layout/IconVerticalSolidList"/>
    <dgm:cxn modelId="{2B71DC99-8A6B-4AA6-8769-D50876064A7D}" type="presParOf" srcId="{F7B2D8ED-C328-438B-B4B7-527A6B66D0A0}" destId="{871D7A56-5ED5-41A4-95AD-A72EE3E8EF87}" srcOrd="0" destOrd="0" presId="urn:microsoft.com/office/officeart/2018/2/layout/IconVerticalSolidList"/>
    <dgm:cxn modelId="{A6ACA6B2-474E-4976-AC0D-806A68AC9D8D}" type="presParOf" srcId="{F7B2D8ED-C328-438B-B4B7-527A6B66D0A0}" destId="{6DFC458D-1037-495D-84AB-144225A1F270}" srcOrd="1" destOrd="0" presId="urn:microsoft.com/office/officeart/2018/2/layout/IconVerticalSolidList"/>
    <dgm:cxn modelId="{BB46BBFC-F66F-4A11-8B25-BABC325DEC56}" type="presParOf" srcId="{F7B2D8ED-C328-438B-B4B7-527A6B66D0A0}" destId="{45479CCA-8572-4F2A-8340-B421789BA5AB}" srcOrd="2" destOrd="0" presId="urn:microsoft.com/office/officeart/2018/2/layout/IconVerticalSolidList"/>
    <dgm:cxn modelId="{F8F3AB14-9B4B-4514-9A24-F94D3B257F56}" type="presParOf" srcId="{F7B2D8ED-C328-438B-B4B7-527A6B66D0A0}" destId="{AC653752-BB9F-447C-8152-0B27E17A1871}" srcOrd="3" destOrd="0" presId="urn:microsoft.com/office/officeart/2018/2/layout/IconVerticalSolidList"/>
    <dgm:cxn modelId="{C8B3DB1F-48FD-4916-9869-BCDF61CFD39A}" type="presParOf" srcId="{6C81DE74-CE09-45E9-BF3F-377525350105}" destId="{9AEE3CAD-9EEE-4B41-9B0F-8181F0FA7BEB}" srcOrd="3" destOrd="0" presId="urn:microsoft.com/office/officeart/2018/2/layout/IconVerticalSolidList"/>
    <dgm:cxn modelId="{2D83C51C-0E05-444C-8C90-ADECE4DD0F3F}" type="presParOf" srcId="{6C81DE74-CE09-45E9-BF3F-377525350105}" destId="{9C992694-B1B1-44FC-BF3D-EEC49C057295}" srcOrd="4" destOrd="0" presId="urn:microsoft.com/office/officeart/2018/2/layout/IconVerticalSolidList"/>
    <dgm:cxn modelId="{DC74913E-83A5-401A-9A91-3B9EFD017384}" type="presParOf" srcId="{9C992694-B1B1-44FC-BF3D-EEC49C057295}" destId="{531A497F-5C71-4B64-B4D5-7AB77B79C2FC}" srcOrd="0" destOrd="0" presId="urn:microsoft.com/office/officeart/2018/2/layout/IconVerticalSolidList"/>
    <dgm:cxn modelId="{B0A94E87-E8D3-4DB8-9497-7FB63F3D63A5}" type="presParOf" srcId="{9C992694-B1B1-44FC-BF3D-EEC49C057295}" destId="{6788770D-0EF6-452D-944C-D0071E8615E3}" srcOrd="1" destOrd="0" presId="urn:microsoft.com/office/officeart/2018/2/layout/IconVerticalSolidList"/>
    <dgm:cxn modelId="{F9BC6070-183F-41AC-A50F-8A36BEE9133F}" type="presParOf" srcId="{9C992694-B1B1-44FC-BF3D-EEC49C057295}" destId="{F4E7A214-4D0D-4D12-9E42-252CDD8AE2ED}" srcOrd="2" destOrd="0" presId="urn:microsoft.com/office/officeart/2018/2/layout/IconVerticalSolidList"/>
    <dgm:cxn modelId="{E41BF938-FC72-4113-9E0A-0B291132FF83}" type="presParOf" srcId="{9C992694-B1B1-44FC-BF3D-EEC49C057295}" destId="{592B264B-5775-4272-9393-E01669682C82}" srcOrd="3" destOrd="0" presId="urn:microsoft.com/office/officeart/2018/2/layout/IconVerticalSolidList"/>
    <dgm:cxn modelId="{539B0B98-E8D9-40B6-A4F7-BD6048DECBD8}" type="presParOf" srcId="{6C81DE74-CE09-45E9-BF3F-377525350105}" destId="{971CB706-0A73-4328-90CA-C4B4A591925D}" srcOrd="5" destOrd="0" presId="urn:microsoft.com/office/officeart/2018/2/layout/IconVerticalSolidList"/>
    <dgm:cxn modelId="{967BF822-5F93-4A6C-AA7B-9590C3973186}" type="presParOf" srcId="{6C81DE74-CE09-45E9-BF3F-377525350105}" destId="{276E3000-DA24-48EB-B625-58BF9283C4D0}" srcOrd="6" destOrd="0" presId="urn:microsoft.com/office/officeart/2018/2/layout/IconVerticalSolidList"/>
    <dgm:cxn modelId="{4CCDF058-EDE8-43A2-B345-4639C2428088}" type="presParOf" srcId="{276E3000-DA24-48EB-B625-58BF9283C4D0}" destId="{CAA95036-5958-4A60-9911-6F183CDF68DD}" srcOrd="0" destOrd="0" presId="urn:microsoft.com/office/officeart/2018/2/layout/IconVerticalSolidList"/>
    <dgm:cxn modelId="{8D4E9EC6-1767-49FB-92F7-5E0354A5BC55}" type="presParOf" srcId="{276E3000-DA24-48EB-B625-58BF9283C4D0}" destId="{292BC496-306D-4518-B8B2-620CD2536A7D}" srcOrd="1" destOrd="0" presId="urn:microsoft.com/office/officeart/2018/2/layout/IconVerticalSolidList"/>
    <dgm:cxn modelId="{0E1F837B-7562-4936-AFD9-CE2FAC82AA97}" type="presParOf" srcId="{276E3000-DA24-48EB-B625-58BF9283C4D0}" destId="{DAEEC304-815B-4F39-BD6F-23EE801F6A10}" srcOrd="2" destOrd="0" presId="urn:microsoft.com/office/officeart/2018/2/layout/IconVerticalSolidList"/>
    <dgm:cxn modelId="{6A8C7E72-514C-4A6B-9C35-16A4F4D122A0}" type="presParOf" srcId="{276E3000-DA24-48EB-B625-58BF9283C4D0}" destId="{4907D781-484D-4CB1-8819-E6C9DD417D3A}" srcOrd="3" destOrd="0" presId="urn:microsoft.com/office/officeart/2018/2/layout/IconVerticalSolidList"/>
    <dgm:cxn modelId="{980FE91D-9383-4DBD-A2AA-9555249542CF}" type="presParOf" srcId="{6C81DE74-CE09-45E9-BF3F-377525350105}" destId="{10118F92-A80D-49FB-AE8A-65D8291B1CB6}" srcOrd="7" destOrd="0" presId="urn:microsoft.com/office/officeart/2018/2/layout/IconVerticalSolidList"/>
    <dgm:cxn modelId="{D9C3E2F3-7194-43FF-8727-B0D9E8E098FE}" type="presParOf" srcId="{6C81DE74-CE09-45E9-BF3F-377525350105}" destId="{9B106B19-1F0E-4622-B70E-FB5A7040A582}" srcOrd="8" destOrd="0" presId="urn:microsoft.com/office/officeart/2018/2/layout/IconVerticalSolidList"/>
    <dgm:cxn modelId="{F2228A2C-FBB4-4ADE-B721-FC6CC466B729}" type="presParOf" srcId="{9B106B19-1F0E-4622-B70E-FB5A7040A582}" destId="{61D82687-80D5-4A02-BBBC-DCAD5334DE79}" srcOrd="0" destOrd="0" presId="urn:microsoft.com/office/officeart/2018/2/layout/IconVerticalSolidList"/>
    <dgm:cxn modelId="{6053C29A-0591-4620-BAE9-327667424803}" type="presParOf" srcId="{9B106B19-1F0E-4622-B70E-FB5A7040A582}" destId="{C8200E80-A0AD-44AC-8CF2-C951DEDE96D3}" srcOrd="1" destOrd="0" presId="urn:microsoft.com/office/officeart/2018/2/layout/IconVerticalSolidList"/>
    <dgm:cxn modelId="{5B4B5F7D-A948-4A43-85DD-2B60982B8FC6}" type="presParOf" srcId="{9B106B19-1F0E-4622-B70E-FB5A7040A582}" destId="{0670DF89-DCF5-42D6-9E0A-23BEE35622E6}" srcOrd="2" destOrd="0" presId="urn:microsoft.com/office/officeart/2018/2/layout/IconVerticalSolidList"/>
    <dgm:cxn modelId="{02DDC249-C223-40BB-83EC-97A3C98415E4}" type="presParOf" srcId="{9B106B19-1F0E-4622-B70E-FB5A7040A582}" destId="{88595746-8851-4518-817A-41BBA885442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219675-55A9-45E8-85B1-A86BF29B64CF}" type="doc">
      <dgm:prSet loTypeId="urn:microsoft.com/office/officeart/2005/8/layout/cycle8" loCatId="cycle" qsTypeId="urn:microsoft.com/office/officeart/2005/8/quickstyle/simple1" qsCatId="simple" csTypeId="urn:microsoft.com/office/officeart/2005/8/colors/accent0_3" csCatId="mainScheme" phldr="1"/>
      <dgm:spPr/>
      <dgm:t>
        <a:bodyPr/>
        <a:lstStyle/>
        <a:p>
          <a:endParaRPr lang="en-US"/>
        </a:p>
      </dgm:t>
    </dgm:pt>
    <dgm:pt modelId="{A0FE3E54-5587-4316-BF99-AEF3603F2A7D}">
      <dgm:prSet/>
      <dgm:spPr/>
      <dgm:t>
        <a:bodyPr/>
        <a:lstStyle/>
        <a:p>
          <a:r>
            <a:rPr lang="en-US" b="1" dirty="0"/>
            <a:t>BigQuery + SQL</a:t>
          </a:r>
          <a:endParaRPr lang="en-US" dirty="0"/>
        </a:p>
      </dgm:t>
    </dgm:pt>
    <dgm:pt modelId="{55DDD634-42A1-42AD-BD64-0EF053665296}" type="parTrans" cxnId="{EA3C4DA6-D585-4F7D-9475-12CDC035D77D}">
      <dgm:prSet/>
      <dgm:spPr/>
      <dgm:t>
        <a:bodyPr/>
        <a:lstStyle/>
        <a:p>
          <a:endParaRPr lang="en-US"/>
        </a:p>
      </dgm:t>
    </dgm:pt>
    <dgm:pt modelId="{92FC6372-0739-4835-B757-BF2B83514E71}" type="sibTrans" cxnId="{EA3C4DA6-D585-4F7D-9475-12CDC035D77D}">
      <dgm:prSet/>
      <dgm:spPr/>
      <dgm:t>
        <a:bodyPr/>
        <a:lstStyle/>
        <a:p>
          <a:endParaRPr lang="en-US"/>
        </a:p>
      </dgm:t>
    </dgm:pt>
    <dgm:pt modelId="{3B11C045-0ACF-4DAC-8167-1E6C07BFF55A}">
      <dgm:prSet/>
      <dgm:spPr/>
      <dgm:t>
        <a:bodyPr/>
        <a:lstStyle/>
        <a:p>
          <a:r>
            <a:rPr lang="en-US" b="1" dirty="0"/>
            <a:t>Pandas / NumPy</a:t>
          </a:r>
          <a:endParaRPr lang="en-US" dirty="0"/>
        </a:p>
      </dgm:t>
    </dgm:pt>
    <dgm:pt modelId="{19FE97E4-0FFA-4509-B700-F8F5DE50CD15}" type="parTrans" cxnId="{DE8F4661-0C90-4B10-9AF6-93556697DABD}">
      <dgm:prSet/>
      <dgm:spPr/>
      <dgm:t>
        <a:bodyPr/>
        <a:lstStyle/>
        <a:p>
          <a:endParaRPr lang="en-US"/>
        </a:p>
      </dgm:t>
    </dgm:pt>
    <dgm:pt modelId="{57E1A80C-C5B7-4F68-B448-C1709EB86F6F}" type="sibTrans" cxnId="{DE8F4661-0C90-4B10-9AF6-93556697DABD}">
      <dgm:prSet/>
      <dgm:spPr/>
      <dgm:t>
        <a:bodyPr/>
        <a:lstStyle/>
        <a:p>
          <a:endParaRPr lang="en-US"/>
        </a:p>
      </dgm:t>
    </dgm:pt>
    <dgm:pt modelId="{19D0427B-FC3D-4345-8D90-55605369F477}">
      <dgm:prSet/>
      <dgm:spPr/>
      <dgm:t>
        <a:bodyPr/>
        <a:lstStyle/>
        <a:p>
          <a:r>
            <a:rPr lang="en-US" b="1" dirty="0"/>
            <a:t>Seaborn / Matplotlib / </a:t>
          </a:r>
          <a:r>
            <a:rPr lang="en-US" b="1" dirty="0" err="1"/>
            <a:t>Plotly</a:t>
          </a:r>
          <a:endParaRPr lang="en-US" dirty="0" err="1"/>
        </a:p>
      </dgm:t>
    </dgm:pt>
    <dgm:pt modelId="{5D6CA8B3-E297-4CF0-B6CA-4F933639495A}" type="parTrans" cxnId="{1F17B747-E0FF-4305-ADED-D3599A767C6B}">
      <dgm:prSet/>
      <dgm:spPr/>
      <dgm:t>
        <a:bodyPr/>
        <a:lstStyle/>
        <a:p>
          <a:endParaRPr lang="en-US"/>
        </a:p>
      </dgm:t>
    </dgm:pt>
    <dgm:pt modelId="{8A307FB7-18A9-4857-AA60-4B0F6A333FD2}" type="sibTrans" cxnId="{1F17B747-E0FF-4305-ADED-D3599A767C6B}">
      <dgm:prSet/>
      <dgm:spPr/>
      <dgm:t>
        <a:bodyPr/>
        <a:lstStyle/>
        <a:p>
          <a:endParaRPr lang="en-US"/>
        </a:p>
      </dgm:t>
    </dgm:pt>
    <dgm:pt modelId="{434ACB17-0253-4163-AE26-9E5E3F0C7FB6}">
      <dgm:prSet/>
      <dgm:spPr/>
      <dgm:t>
        <a:bodyPr/>
        <a:lstStyle/>
        <a:p>
          <a:r>
            <a:rPr lang="en-US" b="1" dirty="0" err="1"/>
            <a:t>spaCy</a:t>
          </a:r>
          <a:r>
            <a:rPr lang="en-US" b="1" dirty="0"/>
            <a:t> / </a:t>
          </a:r>
          <a:r>
            <a:rPr lang="en-US" b="1" dirty="0" err="1"/>
            <a:t>SciSpaCy</a:t>
          </a:r>
          <a:r>
            <a:rPr lang="en-US" b="1" dirty="0"/>
            <a:t> / Med7</a:t>
          </a:r>
          <a:endParaRPr lang="en-US" dirty="0"/>
        </a:p>
      </dgm:t>
    </dgm:pt>
    <dgm:pt modelId="{59A336B6-F733-46BC-920F-620B4EFA60F0}" type="parTrans" cxnId="{17A9ABCB-E1DF-4E03-BAA0-F00BC9D0737E}">
      <dgm:prSet/>
      <dgm:spPr/>
      <dgm:t>
        <a:bodyPr/>
        <a:lstStyle/>
        <a:p>
          <a:endParaRPr lang="en-US"/>
        </a:p>
      </dgm:t>
    </dgm:pt>
    <dgm:pt modelId="{180C6E22-F4D2-46C0-B155-8C6C1917C2E7}" type="sibTrans" cxnId="{17A9ABCB-E1DF-4E03-BAA0-F00BC9D0737E}">
      <dgm:prSet/>
      <dgm:spPr/>
      <dgm:t>
        <a:bodyPr/>
        <a:lstStyle/>
        <a:p>
          <a:endParaRPr lang="en-US"/>
        </a:p>
      </dgm:t>
    </dgm:pt>
    <dgm:pt modelId="{17AEB100-694E-4840-9DC8-D287132D687C}">
      <dgm:prSet/>
      <dgm:spPr/>
      <dgm:t>
        <a:bodyPr/>
        <a:lstStyle/>
        <a:p>
          <a:endParaRPr lang="en-US"/>
        </a:p>
      </dgm:t>
    </dgm:pt>
    <dgm:pt modelId="{CF12E255-8185-4DF5-9D91-1CA27AE32AA8}" type="parTrans" cxnId="{24DBA6C8-5E3B-4A1C-9DA7-8F96E7E116F1}">
      <dgm:prSet/>
      <dgm:spPr/>
      <dgm:t>
        <a:bodyPr/>
        <a:lstStyle/>
        <a:p>
          <a:endParaRPr lang="en-US"/>
        </a:p>
      </dgm:t>
    </dgm:pt>
    <dgm:pt modelId="{951468A8-84AF-4C0E-AA8E-A7704F4FFDAA}" type="sibTrans" cxnId="{24DBA6C8-5E3B-4A1C-9DA7-8F96E7E116F1}">
      <dgm:prSet/>
      <dgm:spPr/>
      <dgm:t>
        <a:bodyPr/>
        <a:lstStyle/>
        <a:p>
          <a:endParaRPr lang="en-US"/>
        </a:p>
      </dgm:t>
    </dgm:pt>
    <dgm:pt modelId="{1790C9BB-CAE1-481B-99CD-2A9C71FC3881}">
      <dgm:prSet phldr="0"/>
      <dgm:spPr/>
      <dgm:t>
        <a:bodyPr/>
        <a:lstStyle/>
        <a:p>
          <a:pPr rtl="0"/>
          <a:r>
            <a:rPr lang="en-US" b="1" dirty="0">
              <a:solidFill>
                <a:schemeClr val="bg1"/>
              </a:solidFill>
              <a:latin typeface="Aptos"/>
              <a:ea typeface="Calibri"/>
              <a:cs typeface="Calibri"/>
            </a:rPr>
            <a:t>MIMIC III</a:t>
          </a:r>
        </a:p>
      </dgm:t>
    </dgm:pt>
    <dgm:pt modelId="{1D6895BB-A27D-401E-B812-9711B33D70EC}" type="parTrans" cxnId="{30EBD5B1-AD10-47DD-850F-960317535720}">
      <dgm:prSet/>
      <dgm:spPr/>
    </dgm:pt>
    <dgm:pt modelId="{051F0900-4E08-404C-92AE-E8A877F6B017}" type="sibTrans" cxnId="{30EBD5B1-AD10-47DD-850F-960317535720}">
      <dgm:prSet/>
      <dgm:spPr/>
    </dgm:pt>
    <dgm:pt modelId="{4521EB1C-7D17-4B56-A728-D0B9A055EDF4}">
      <dgm:prSet phldr="0"/>
      <dgm:spPr/>
      <dgm:t>
        <a:bodyPr/>
        <a:lstStyle/>
        <a:p>
          <a:pPr rtl="0"/>
          <a:r>
            <a:rPr lang="en-US" b="1" dirty="0">
              <a:latin typeface="Calibri"/>
              <a:ea typeface="Calibri"/>
              <a:cs typeface="Calibri"/>
            </a:rPr>
            <a:t>Google Drive integration</a:t>
          </a:r>
          <a:endParaRPr lang="en-US" b="1" dirty="0">
            <a:latin typeface="Aptos Display" panose="02110004020202020204"/>
          </a:endParaRPr>
        </a:p>
      </dgm:t>
    </dgm:pt>
    <dgm:pt modelId="{824891AA-3682-4092-8724-A113AF8B7FBD}" type="parTrans" cxnId="{0A62E8ED-B97F-4DB3-9FE0-290D67D9D566}">
      <dgm:prSet/>
      <dgm:spPr/>
    </dgm:pt>
    <dgm:pt modelId="{5AD6C1CF-4C64-4836-8760-8F541583CAA4}" type="sibTrans" cxnId="{0A62E8ED-B97F-4DB3-9FE0-290D67D9D566}">
      <dgm:prSet/>
      <dgm:spPr/>
    </dgm:pt>
    <dgm:pt modelId="{08A77F13-5961-45D7-8425-63EF78EBA67F}">
      <dgm:prSet phldr="0"/>
      <dgm:spPr/>
      <dgm:t>
        <a:bodyPr/>
        <a:lstStyle/>
        <a:p>
          <a:r>
            <a:rPr lang="en-US" b="1" dirty="0">
              <a:latin typeface="Calibri"/>
              <a:ea typeface="Calibri"/>
              <a:cs typeface="Calibri"/>
            </a:rPr>
            <a:t>Colab</a:t>
          </a:r>
        </a:p>
      </dgm:t>
    </dgm:pt>
    <dgm:pt modelId="{4F7391DD-30FA-4AEB-BAAD-20755BA32A6D}" type="parTrans" cxnId="{9E6557D4-1EF8-45A8-B662-B62B2333F1C1}">
      <dgm:prSet/>
      <dgm:spPr/>
    </dgm:pt>
    <dgm:pt modelId="{0F1AC4B9-CFC7-47FF-BD87-B665DD864803}" type="sibTrans" cxnId="{9E6557D4-1EF8-45A8-B662-B62B2333F1C1}">
      <dgm:prSet/>
      <dgm:spPr/>
    </dgm:pt>
    <dgm:pt modelId="{E3C32361-8F79-4FFA-9375-E14610D53ADA}" type="pres">
      <dgm:prSet presAssocID="{27219675-55A9-45E8-85B1-A86BF29B64CF}" presName="compositeShape" presStyleCnt="0">
        <dgm:presLayoutVars>
          <dgm:chMax val="7"/>
          <dgm:dir/>
          <dgm:resizeHandles val="exact"/>
        </dgm:presLayoutVars>
      </dgm:prSet>
      <dgm:spPr/>
    </dgm:pt>
    <dgm:pt modelId="{E2A0A321-15A4-4DD5-99A5-E3D83E3812BC}" type="pres">
      <dgm:prSet presAssocID="{27219675-55A9-45E8-85B1-A86BF29B64CF}" presName="wedge1" presStyleLbl="node1" presStyleIdx="0" presStyleCnt="7"/>
      <dgm:spPr/>
    </dgm:pt>
    <dgm:pt modelId="{2D21F91F-9223-453A-AD07-E4AE7FFCA53A}" type="pres">
      <dgm:prSet presAssocID="{27219675-55A9-45E8-85B1-A86BF29B64CF}" presName="dummy1a" presStyleCnt="0"/>
      <dgm:spPr/>
    </dgm:pt>
    <dgm:pt modelId="{C9C94FE5-9D3D-4194-A8AB-7590D65F03B4}" type="pres">
      <dgm:prSet presAssocID="{27219675-55A9-45E8-85B1-A86BF29B64CF}" presName="dummy1b" presStyleCnt="0"/>
      <dgm:spPr/>
    </dgm:pt>
    <dgm:pt modelId="{5D5C2611-5A2D-464C-8FA6-F2827E0F8E8A}" type="pres">
      <dgm:prSet presAssocID="{27219675-55A9-45E8-85B1-A86BF29B64CF}" presName="wedge1Tx" presStyleLbl="node1" presStyleIdx="0" presStyleCnt="7">
        <dgm:presLayoutVars>
          <dgm:chMax val="0"/>
          <dgm:chPref val="0"/>
          <dgm:bulletEnabled val="1"/>
        </dgm:presLayoutVars>
      </dgm:prSet>
      <dgm:spPr/>
    </dgm:pt>
    <dgm:pt modelId="{30788CC7-08FA-4DDE-8CE5-D88FFE39B6E1}" type="pres">
      <dgm:prSet presAssocID="{27219675-55A9-45E8-85B1-A86BF29B64CF}" presName="wedge2" presStyleLbl="node1" presStyleIdx="1" presStyleCnt="7"/>
      <dgm:spPr/>
    </dgm:pt>
    <dgm:pt modelId="{065BFA98-E6DF-4E84-85E5-CEDBDC7E32F1}" type="pres">
      <dgm:prSet presAssocID="{27219675-55A9-45E8-85B1-A86BF29B64CF}" presName="dummy2a" presStyleCnt="0"/>
      <dgm:spPr/>
    </dgm:pt>
    <dgm:pt modelId="{59814379-5007-4579-98C0-F05034C1B8A3}" type="pres">
      <dgm:prSet presAssocID="{27219675-55A9-45E8-85B1-A86BF29B64CF}" presName="dummy2b" presStyleCnt="0"/>
      <dgm:spPr/>
    </dgm:pt>
    <dgm:pt modelId="{6F6984EB-7EB6-47D1-A068-3072DDDD4827}" type="pres">
      <dgm:prSet presAssocID="{27219675-55A9-45E8-85B1-A86BF29B64CF}" presName="wedge2Tx" presStyleLbl="node1" presStyleIdx="1" presStyleCnt="7">
        <dgm:presLayoutVars>
          <dgm:chMax val="0"/>
          <dgm:chPref val="0"/>
          <dgm:bulletEnabled val="1"/>
        </dgm:presLayoutVars>
      </dgm:prSet>
      <dgm:spPr/>
    </dgm:pt>
    <dgm:pt modelId="{812BE603-DA2D-4ED2-9AE1-D2412BD8B406}" type="pres">
      <dgm:prSet presAssocID="{27219675-55A9-45E8-85B1-A86BF29B64CF}" presName="wedge3" presStyleLbl="node1" presStyleIdx="2" presStyleCnt="7"/>
      <dgm:spPr/>
    </dgm:pt>
    <dgm:pt modelId="{24DEFDCA-26A6-45C9-8A4E-2E5FFA1ED512}" type="pres">
      <dgm:prSet presAssocID="{27219675-55A9-45E8-85B1-A86BF29B64CF}" presName="dummy3a" presStyleCnt="0"/>
      <dgm:spPr/>
    </dgm:pt>
    <dgm:pt modelId="{AF398FA5-898D-42C6-96AF-F951CC3CF253}" type="pres">
      <dgm:prSet presAssocID="{27219675-55A9-45E8-85B1-A86BF29B64CF}" presName="dummy3b" presStyleCnt="0"/>
      <dgm:spPr/>
    </dgm:pt>
    <dgm:pt modelId="{1FD5B5E3-4F47-46E8-AB79-F6B4E7A1DCAB}" type="pres">
      <dgm:prSet presAssocID="{27219675-55A9-45E8-85B1-A86BF29B64CF}" presName="wedge3Tx" presStyleLbl="node1" presStyleIdx="2" presStyleCnt="7">
        <dgm:presLayoutVars>
          <dgm:chMax val="0"/>
          <dgm:chPref val="0"/>
          <dgm:bulletEnabled val="1"/>
        </dgm:presLayoutVars>
      </dgm:prSet>
      <dgm:spPr/>
    </dgm:pt>
    <dgm:pt modelId="{35068C9A-5969-4DB0-80D3-4E30A861E0AD}" type="pres">
      <dgm:prSet presAssocID="{27219675-55A9-45E8-85B1-A86BF29B64CF}" presName="wedge4" presStyleLbl="node1" presStyleIdx="3" presStyleCnt="7"/>
      <dgm:spPr/>
    </dgm:pt>
    <dgm:pt modelId="{DF7F78A1-76A2-4683-8C44-04A6F8507C42}" type="pres">
      <dgm:prSet presAssocID="{27219675-55A9-45E8-85B1-A86BF29B64CF}" presName="dummy4a" presStyleCnt="0"/>
      <dgm:spPr/>
    </dgm:pt>
    <dgm:pt modelId="{F1C5B924-E6A2-42D3-8EBB-8B4C1AA937A0}" type="pres">
      <dgm:prSet presAssocID="{27219675-55A9-45E8-85B1-A86BF29B64CF}" presName="dummy4b" presStyleCnt="0"/>
      <dgm:spPr/>
    </dgm:pt>
    <dgm:pt modelId="{0AC12FA8-EABE-4473-9870-84191F5BD5A5}" type="pres">
      <dgm:prSet presAssocID="{27219675-55A9-45E8-85B1-A86BF29B64CF}" presName="wedge4Tx" presStyleLbl="node1" presStyleIdx="3" presStyleCnt="7">
        <dgm:presLayoutVars>
          <dgm:chMax val="0"/>
          <dgm:chPref val="0"/>
          <dgm:bulletEnabled val="1"/>
        </dgm:presLayoutVars>
      </dgm:prSet>
      <dgm:spPr/>
    </dgm:pt>
    <dgm:pt modelId="{2A212697-F8CF-46A9-997F-29DF7374CD15}" type="pres">
      <dgm:prSet presAssocID="{27219675-55A9-45E8-85B1-A86BF29B64CF}" presName="wedge5" presStyleLbl="node1" presStyleIdx="4" presStyleCnt="7"/>
      <dgm:spPr/>
    </dgm:pt>
    <dgm:pt modelId="{2ED6E67C-09E8-4F31-8D6A-CA044E4FB28F}" type="pres">
      <dgm:prSet presAssocID="{27219675-55A9-45E8-85B1-A86BF29B64CF}" presName="dummy5a" presStyleCnt="0"/>
      <dgm:spPr/>
    </dgm:pt>
    <dgm:pt modelId="{1091D59B-7763-4726-904D-AD1C89FE7180}" type="pres">
      <dgm:prSet presAssocID="{27219675-55A9-45E8-85B1-A86BF29B64CF}" presName="dummy5b" presStyleCnt="0"/>
      <dgm:spPr/>
    </dgm:pt>
    <dgm:pt modelId="{D8FF8CA4-50AA-41BA-98E6-A1BEB9534DE1}" type="pres">
      <dgm:prSet presAssocID="{27219675-55A9-45E8-85B1-A86BF29B64CF}" presName="wedge5Tx" presStyleLbl="node1" presStyleIdx="4" presStyleCnt="7">
        <dgm:presLayoutVars>
          <dgm:chMax val="0"/>
          <dgm:chPref val="0"/>
          <dgm:bulletEnabled val="1"/>
        </dgm:presLayoutVars>
      </dgm:prSet>
      <dgm:spPr/>
    </dgm:pt>
    <dgm:pt modelId="{A2E4B145-8AF7-49EA-B4E2-C7F4ABB94386}" type="pres">
      <dgm:prSet presAssocID="{27219675-55A9-45E8-85B1-A86BF29B64CF}" presName="wedge6" presStyleLbl="node1" presStyleIdx="5" presStyleCnt="7"/>
      <dgm:spPr/>
    </dgm:pt>
    <dgm:pt modelId="{713F2C0E-25D7-46ED-ACE4-67ADB124C824}" type="pres">
      <dgm:prSet presAssocID="{27219675-55A9-45E8-85B1-A86BF29B64CF}" presName="dummy6a" presStyleCnt="0"/>
      <dgm:spPr/>
    </dgm:pt>
    <dgm:pt modelId="{1A4BE0EE-6DD9-4954-8A47-8FCEF7B16180}" type="pres">
      <dgm:prSet presAssocID="{27219675-55A9-45E8-85B1-A86BF29B64CF}" presName="dummy6b" presStyleCnt="0"/>
      <dgm:spPr/>
    </dgm:pt>
    <dgm:pt modelId="{AD2A78E8-E788-4EA8-B323-76EDEA928DE6}" type="pres">
      <dgm:prSet presAssocID="{27219675-55A9-45E8-85B1-A86BF29B64CF}" presName="wedge6Tx" presStyleLbl="node1" presStyleIdx="5" presStyleCnt="7">
        <dgm:presLayoutVars>
          <dgm:chMax val="0"/>
          <dgm:chPref val="0"/>
          <dgm:bulletEnabled val="1"/>
        </dgm:presLayoutVars>
      </dgm:prSet>
      <dgm:spPr/>
    </dgm:pt>
    <dgm:pt modelId="{94A0EB28-B861-4F39-BFC1-D0017787D992}" type="pres">
      <dgm:prSet presAssocID="{27219675-55A9-45E8-85B1-A86BF29B64CF}" presName="wedge7" presStyleLbl="node1" presStyleIdx="6" presStyleCnt="7"/>
      <dgm:spPr/>
    </dgm:pt>
    <dgm:pt modelId="{C7494021-9A46-425C-B23D-856ECA6E07FD}" type="pres">
      <dgm:prSet presAssocID="{27219675-55A9-45E8-85B1-A86BF29B64CF}" presName="dummy7a" presStyleCnt="0"/>
      <dgm:spPr/>
    </dgm:pt>
    <dgm:pt modelId="{B972A232-AAD3-4D58-864B-CB1848DECD1E}" type="pres">
      <dgm:prSet presAssocID="{27219675-55A9-45E8-85B1-A86BF29B64CF}" presName="dummy7b" presStyleCnt="0"/>
      <dgm:spPr/>
    </dgm:pt>
    <dgm:pt modelId="{E04ABA92-4A05-4A1E-8E54-5E59CF39352B}" type="pres">
      <dgm:prSet presAssocID="{27219675-55A9-45E8-85B1-A86BF29B64CF}" presName="wedge7Tx" presStyleLbl="node1" presStyleIdx="6" presStyleCnt="7">
        <dgm:presLayoutVars>
          <dgm:chMax val="0"/>
          <dgm:chPref val="0"/>
          <dgm:bulletEnabled val="1"/>
        </dgm:presLayoutVars>
      </dgm:prSet>
      <dgm:spPr/>
    </dgm:pt>
    <dgm:pt modelId="{F08D8043-A31F-49CC-9B10-A6BEDA9B658B}" type="pres">
      <dgm:prSet presAssocID="{051F0900-4E08-404C-92AE-E8A877F6B017}" presName="arrowWedge1" presStyleLbl="fgSibTrans2D1" presStyleIdx="0" presStyleCnt="7"/>
      <dgm:spPr/>
    </dgm:pt>
    <dgm:pt modelId="{EE93C960-EBEA-43C0-8835-D666E8F08ECA}" type="pres">
      <dgm:prSet presAssocID="{92FC6372-0739-4835-B757-BF2B83514E71}" presName="arrowWedge2" presStyleLbl="fgSibTrans2D1" presStyleIdx="1" presStyleCnt="7"/>
      <dgm:spPr/>
    </dgm:pt>
    <dgm:pt modelId="{BE3E7AA1-5E91-404F-B95D-EFB1D3CC98AE}" type="pres">
      <dgm:prSet presAssocID="{5AD6C1CF-4C64-4836-8760-8F541583CAA4}" presName="arrowWedge3" presStyleLbl="fgSibTrans2D1" presStyleIdx="2" presStyleCnt="7"/>
      <dgm:spPr/>
    </dgm:pt>
    <dgm:pt modelId="{CCD45781-75E7-42A3-8DD0-33ABC896DE40}" type="pres">
      <dgm:prSet presAssocID="{0F1AC4B9-CFC7-47FF-BD87-B665DD864803}" presName="arrowWedge4" presStyleLbl="fgSibTrans2D1" presStyleIdx="3" presStyleCnt="7"/>
      <dgm:spPr/>
    </dgm:pt>
    <dgm:pt modelId="{269ED6A3-0351-4FD9-96AE-17E7C347BDED}" type="pres">
      <dgm:prSet presAssocID="{57E1A80C-C5B7-4F68-B448-C1709EB86F6F}" presName="arrowWedge5" presStyleLbl="fgSibTrans2D1" presStyleIdx="4" presStyleCnt="7"/>
      <dgm:spPr/>
    </dgm:pt>
    <dgm:pt modelId="{1A64CA91-FF6F-4477-B521-3E20BEA49AAE}" type="pres">
      <dgm:prSet presAssocID="{8A307FB7-18A9-4857-AA60-4B0F6A333FD2}" presName="arrowWedge6" presStyleLbl="fgSibTrans2D1" presStyleIdx="5" presStyleCnt="7"/>
      <dgm:spPr/>
    </dgm:pt>
    <dgm:pt modelId="{68E1550E-94FD-4F55-BDC6-010F1046B800}" type="pres">
      <dgm:prSet presAssocID="{180C6E22-F4D2-46C0-B155-8C6C1917C2E7}" presName="arrowWedge7" presStyleLbl="fgSibTrans2D1" presStyleIdx="6" presStyleCnt="7"/>
      <dgm:spPr/>
    </dgm:pt>
  </dgm:ptLst>
  <dgm:cxnLst>
    <dgm:cxn modelId="{BBEB6A1C-700C-45F9-8A1C-7EBA86A0D9BD}" type="presOf" srcId="{08A77F13-5961-45D7-8425-63EF78EBA67F}" destId="{0AC12FA8-EABE-4473-9870-84191F5BD5A5}" srcOrd="1" destOrd="0" presId="urn:microsoft.com/office/officeart/2005/8/layout/cycle8"/>
    <dgm:cxn modelId="{E045323A-EFF6-4FC6-AFC0-52BB1EEF8328}" type="presOf" srcId="{19D0427B-FC3D-4345-8D90-55605369F477}" destId="{AD2A78E8-E788-4EA8-B323-76EDEA928DE6}" srcOrd="1" destOrd="0" presId="urn:microsoft.com/office/officeart/2005/8/layout/cycle8"/>
    <dgm:cxn modelId="{2D8AC75B-97CA-4D66-BD0B-FE780F52DA4D}" type="presOf" srcId="{27219675-55A9-45E8-85B1-A86BF29B64CF}" destId="{E3C32361-8F79-4FFA-9375-E14610D53ADA}" srcOrd="0" destOrd="0" presId="urn:microsoft.com/office/officeart/2005/8/layout/cycle8"/>
    <dgm:cxn modelId="{79D2EA5E-F16B-45BE-B9B8-8516121B3F71}" type="presOf" srcId="{08A77F13-5961-45D7-8425-63EF78EBA67F}" destId="{35068C9A-5969-4DB0-80D3-4E30A861E0AD}" srcOrd="0" destOrd="0" presId="urn:microsoft.com/office/officeart/2005/8/layout/cycle8"/>
    <dgm:cxn modelId="{DE8F4661-0C90-4B10-9AF6-93556697DABD}" srcId="{27219675-55A9-45E8-85B1-A86BF29B64CF}" destId="{3B11C045-0ACF-4DAC-8167-1E6C07BFF55A}" srcOrd="4" destOrd="0" parTransId="{19FE97E4-0FFA-4509-B700-F8F5DE50CD15}" sibTransId="{57E1A80C-C5B7-4F68-B448-C1709EB86F6F}"/>
    <dgm:cxn modelId="{1F17B747-E0FF-4305-ADED-D3599A767C6B}" srcId="{27219675-55A9-45E8-85B1-A86BF29B64CF}" destId="{19D0427B-FC3D-4345-8D90-55605369F477}" srcOrd="5" destOrd="0" parTransId="{5D6CA8B3-E297-4CF0-B6CA-4F933639495A}" sibTransId="{8A307FB7-18A9-4857-AA60-4B0F6A333FD2}"/>
    <dgm:cxn modelId="{84C6897F-15BC-4489-942D-028D92A2A48E}" type="presOf" srcId="{A0FE3E54-5587-4316-BF99-AEF3603F2A7D}" destId="{30788CC7-08FA-4DDE-8CE5-D88FFE39B6E1}" srcOrd="0" destOrd="0" presId="urn:microsoft.com/office/officeart/2005/8/layout/cycle8"/>
    <dgm:cxn modelId="{311181A2-51A5-4D6D-A69E-C03BA8A60E47}" type="presOf" srcId="{4521EB1C-7D17-4B56-A728-D0B9A055EDF4}" destId="{812BE603-DA2D-4ED2-9AE1-D2412BD8B406}" srcOrd="0" destOrd="0" presId="urn:microsoft.com/office/officeart/2005/8/layout/cycle8"/>
    <dgm:cxn modelId="{EA3C4DA6-D585-4F7D-9475-12CDC035D77D}" srcId="{27219675-55A9-45E8-85B1-A86BF29B64CF}" destId="{A0FE3E54-5587-4316-BF99-AEF3603F2A7D}" srcOrd="1" destOrd="0" parTransId="{55DDD634-42A1-42AD-BD64-0EF053665296}" sibTransId="{92FC6372-0739-4835-B757-BF2B83514E71}"/>
    <dgm:cxn modelId="{B69925AA-D481-4AC8-865A-4F65344BCD3D}" type="presOf" srcId="{3B11C045-0ACF-4DAC-8167-1E6C07BFF55A}" destId="{D8FF8CA4-50AA-41BA-98E6-A1BEB9534DE1}" srcOrd="1" destOrd="0" presId="urn:microsoft.com/office/officeart/2005/8/layout/cycle8"/>
    <dgm:cxn modelId="{53CA7DAA-7326-4134-9B21-2F5D8FC7B7C8}" type="presOf" srcId="{19D0427B-FC3D-4345-8D90-55605369F477}" destId="{A2E4B145-8AF7-49EA-B4E2-C7F4ABB94386}" srcOrd="0" destOrd="0" presId="urn:microsoft.com/office/officeart/2005/8/layout/cycle8"/>
    <dgm:cxn modelId="{30EBD5B1-AD10-47DD-850F-960317535720}" srcId="{27219675-55A9-45E8-85B1-A86BF29B64CF}" destId="{1790C9BB-CAE1-481B-99CD-2A9C71FC3881}" srcOrd="0" destOrd="0" parTransId="{1D6895BB-A27D-401E-B812-9711B33D70EC}" sibTransId="{051F0900-4E08-404C-92AE-E8A877F6B017}"/>
    <dgm:cxn modelId="{EA2B78B7-4C75-4490-99B4-358C854148CE}" type="presOf" srcId="{1790C9BB-CAE1-481B-99CD-2A9C71FC3881}" destId="{5D5C2611-5A2D-464C-8FA6-F2827E0F8E8A}" srcOrd="1" destOrd="0" presId="urn:microsoft.com/office/officeart/2005/8/layout/cycle8"/>
    <dgm:cxn modelId="{743804B8-5BEB-4498-83F8-6CA4B528144F}" type="presOf" srcId="{434ACB17-0253-4163-AE26-9E5E3F0C7FB6}" destId="{94A0EB28-B861-4F39-BFC1-D0017787D992}" srcOrd="0" destOrd="0" presId="urn:microsoft.com/office/officeart/2005/8/layout/cycle8"/>
    <dgm:cxn modelId="{FE37D2BB-A8B3-4039-85E3-7115CEA7AEAA}" type="presOf" srcId="{3B11C045-0ACF-4DAC-8167-1E6C07BFF55A}" destId="{2A212697-F8CF-46A9-997F-29DF7374CD15}" srcOrd="0" destOrd="0" presId="urn:microsoft.com/office/officeart/2005/8/layout/cycle8"/>
    <dgm:cxn modelId="{24DBA6C8-5E3B-4A1C-9DA7-8F96E7E116F1}" srcId="{27219675-55A9-45E8-85B1-A86BF29B64CF}" destId="{17AEB100-694E-4840-9DC8-D287132D687C}" srcOrd="7" destOrd="0" parTransId="{CF12E255-8185-4DF5-9D91-1CA27AE32AA8}" sibTransId="{951468A8-84AF-4C0E-AA8E-A7704F4FFDAA}"/>
    <dgm:cxn modelId="{17A9ABCB-E1DF-4E03-BAA0-F00BC9D0737E}" srcId="{27219675-55A9-45E8-85B1-A86BF29B64CF}" destId="{434ACB17-0253-4163-AE26-9E5E3F0C7FB6}" srcOrd="6" destOrd="0" parTransId="{59A336B6-F733-46BC-920F-620B4EFA60F0}" sibTransId="{180C6E22-F4D2-46C0-B155-8C6C1917C2E7}"/>
    <dgm:cxn modelId="{AD80A7D0-22A4-4871-BB18-291FE1945E49}" type="presOf" srcId="{1790C9BB-CAE1-481B-99CD-2A9C71FC3881}" destId="{E2A0A321-15A4-4DD5-99A5-E3D83E3812BC}" srcOrd="0" destOrd="0" presId="urn:microsoft.com/office/officeart/2005/8/layout/cycle8"/>
    <dgm:cxn modelId="{57AEEBD3-EC16-48C5-8466-91F241C3173A}" type="presOf" srcId="{434ACB17-0253-4163-AE26-9E5E3F0C7FB6}" destId="{E04ABA92-4A05-4A1E-8E54-5E59CF39352B}" srcOrd="1" destOrd="0" presId="urn:microsoft.com/office/officeart/2005/8/layout/cycle8"/>
    <dgm:cxn modelId="{9E6557D4-1EF8-45A8-B662-B62B2333F1C1}" srcId="{27219675-55A9-45E8-85B1-A86BF29B64CF}" destId="{08A77F13-5961-45D7-8425-63EF78EBA67F}" srcOrd="3" destOrd="0" parTransId="{4F7391DD-30FA-4AEB-BAAD-20755BA32A6D}" sibTransId="{0F1AC4B9-CFC7-47FF-BD87-B665DD864803}"/>
    <dgm:cxn modelId="{68B872DA-3711-4C9C-BA85-4D9F33F44679}" type="presOf" srcId="{A0FE3E54-5587-4316-BF99-AEF3603F2A7D}" destId="{6F6984EB-7EB6-47D1-A068-3072DDDD4827}" srcOrd="1" destOrd="0" presId="urn:microsoft.com/office/officeart/2005/8/layout/cycle8"/>
    <dgm:cxn modelId="{ABA393ED-00CD-47F4-A334-9815C62F1995}" type="presOf" srcId="{4521EB1C-7D17-4B56-A728-D0B9A055EDF4}" destId="{1FD5B5E3-4F47-46E8-AB79-F6B4E7A1DCAB}" srcOrd="1" destOrd="0" presId="urn:microsoft.com/office/officeart/2005/8/layout/cycle8"/>
    <dgm:cxn modelId="{0A62E8ED-B97F-4DB3-9FE0-290D67D9D566}" srcId="{27219675-55A9-45E8-85B1-A86BF29B64CF}" destId="{4521EB1C-7D17-4B56-A728-D0B9A055EDF4}" srcOrd="2" destOrd="0" parTransId="{824891AA-3682-4092-8724-A113AF8B7FBD}" sibTransId="{5AD6C1CF-4C64-4836-8760-8F541583CAA4}"/>
    <dgm:cxn modelId="{074309C7-4695-4C1D-8192-B7FE1FB9FFC3}" type="presParOf" srcId="{E3C32361-8F79-4FFA-9375-E14610D53ADA}" destId="{E2A0A321-15A4-4DD5-99A5-E3D83E3812BC}" srcOrd="0" destOrd="0" presId="urn:microsoft.com/office/officeart/2005/8/layout/cycle8"/>
    <dgm:cxn modelId="{5DE29B31-EA0E-4076-A0BE-881A3CFD762A}" type="presParOf" srcId="{E3C32361-8F79-4FFA-9375-E14610D53ADA}" destId="{2D21F91F-9223-453A-AD07-E4AE7FFCA53A}" srcOrd="1" destOrd="0" presId="urn:microsoft.com/office/officeart/2005/8/layout/cycle8"/>
    <dgm:cxn modelId="{99082F40-456E-40C9-B617-5553A0363B89}" type="presParOf" srcId="{E3C32361-8F79-4FFA-9375-E14610D53ADA}" destId="{C9C94FE5-9D3D-4194-A8AB-7590D65F03B4}" srcOrd="2" destOrd="0" presId="urn:microsoft.com/office/officeart/2005/8/layout/cycle8"/>
    <dgm:cxn modelId="{F3F8BB9C-22EE-422C-B796-CAFB886DDA26}" type="presParOf" srcId="{E3C32361-8F79-4FFA-9375-E14610D53ADA}" destId="{5D5C2611-5A2D-464C-8FA6-F2827E0F8E8A}" srcOrd="3" destOrd="0" presId="urn:microsoft.com/office/officeart/2005/8/layout/cycle8"/>
    <dgm:cxn modelId="{FA80C9E4-9AD2-4B2C-AE91-69AA6B9850ED}" type="presParOf" srcId="{E3C32361-8F79-4FFA-9375-E14610D53ADA}" destId="{30788CC7-08FA-4DDE-8CE5-D88FFE39B6E1}" srcOrd="4" destOrd="0" presId="urn:microsoft.com/office/officeart/2005/8/layout/cycle8"/>
    <dgm:cxn modelId="{ABFAFF23-A829-4077-B968-A92290600CC4}" type="presParOf" srcId="{E3C32361-8F79-4FFA-9375-E14610D53ADA}" destId="{065BFA98-E6DF-4E84-85E5-CEDBDC7E32F1}" srcOrd="5" destOrd="0" presId="urn:microsoft.com/office/officeart/2005/8/layout/cycle8"/>
    <dgm:cxn modelId="{936B1A4B-2818-4865-8DC1-2E2CD7E29CA4}" type="presParOf" srcId="{E3C32361-8F79-4FFA-9375-E14610D53ADA}" destId="{59814379-5007-4579-98C0-F05034C1B8A3}" srcOrd="6" destOrd="0" presId="urn:microsoft.com/office/officeart/2005/8/layout/cycle8"/>
    <dgm:cxn modelId="{2B16AAD9-B2D1-4A51-8F47-2BA0960F8C5A}" type="presParOf" srcId="{E3C32361-8F79-4FFA-9375-E14610D53ADA}" destId="{6F6984EB-7EB6-47D1-A068-3072DDDD4827}" srcOrd="7" destOrd="0" presId="urn:microsoft.com/office/officeart/2005/8/layout/cycle8"/>
    <dgm:cxn modelId="{BCE36BE9-86A3-45BF-9A85-8F526A193C33}" type="presParOf" srcId="{E3C32361-8F79-4FFA-9375-E14610D53ADA}" destId="{812BE603-DA2D-4ED2-9AE1-D2412BD8B406}" srcOrd="8" destOrd="0" presId="urn:microsoft.com/office/officeart/2005/8/layout/cycle8"/>
    <dgm:cxn modelId="{53316781-0CC6-4B5E-B944-D6B09B53628A}" type="presParOf" srcId="{E3C32361-8F79-4FFA-9375-E14610D53ADA}" destId="{24DEFDCA-26A6-45C9-8A4E-2E5FFA1ED512}" srcOrd="9" destOrd="0" presId="urn:microsoft.com/office/officeart/2005/8/layout/cycle8"/>
    <dgm:cxn modelId="{7A8C9927-F502-4015-ABE0-2A4840B9C8D4}" type="presParOf" srcId="{E3C32361-8F79-4FFA-9375-E14610D53ADA}" destId="{AF398FA5-898D-42C6-96AF-F951CC3CF253}" srcOrd="10" destOrd="0" presId="urn:microsoft.com/office/officeart/2005/8/layout/cycle8"/>
    <dgm:cxn modelId="{82CB3690-83EB-41D7-939F-639B5602AE34}" type="presParOf" srcId="{E3C32361-8F79-4FFA-9375-E14610D53ADA}" destId="{1FD5B5E3-4F47-46E8-AB79-F6B4E7A1DCAB}" srcOrd="11" destOrd="0" presId="urn:microsoft.com/office/officeart/2005/8/layout/cycle8"/>
    <dgm:cxn modelId="{B0BC6109-002B-4FF7-8D01-897AC67B3B01}" type="presParOf" srcId="{E3C32361-8F79-4FFA-9375-E14610D53ADA}" destId="{35068C9A-5969-4DB0-80D3-4E30A861E0AD}" srcOrd="12" destOrd="0" presId="urn:microsoft.com/office/officeart/2005/8/layout/cycle8"/>
    <dgm:cxn modelId="{FFF9755D-E1B9-4381-9849-87972F9199FE}" type="presParOf" srcId="{E3C32361-8F79-4FFA-9375-E14610D53ADA}" destId="{DF7F78A1-76A2-4683-8C44-04A6F8507C42}" srcOrd="13" destOrd="0" presId="urn:microsoft.com/office/officeart/2005/8/layout/cycle8"/>
    <dgm:cxn modelId="{7A156455-A1D5-4336-BAF7-B3EE6DDE1217}" type="presParOf" srcId="{E3C32361-8F79-4FFA-9375-E14610D53ADA}" destId="{F1C5B924-E6A2-42D3-8EBB-8B4C1AA937A0}" srcOrd="14" destOrd="0" presId="urn:microsoft.com/office/officeart/2005/8/layout/cycle8"/>
    <dgm:cxn modelId="{C8DF3B5C-DF87-4208-9A83-BA86543D9D5C}" type="presParOf" srcId="{E3C32361-8F79-4FFA-9375-E14610D53ADA}" destId="{0AC12FA8-EABE-4473-9870-84191F5BD5A5}" srcOrd="15" destOrd="0" presId="urn:microsoft.com/office/officeart/2005/8/layout/cycle8"/>
    <dgm:cxn modelId="{2EA9D863-CF74-460E-A801-85D317BAA611}" type="presParOf" srcId="{E3C32361-8F79-4FFA-9375-E14610D53ADA}" destId="{2A212697-F8CF-46A9-997F-29DF7374CD15}" srcOrd="16" destOrd="0" presId="urn:microsoft.com/office/officeart/2005/8/layout/cycle8"/>
    <dgm:cxn modelId="{A77DCBB2-23A3-46E8-9936-3F4741FE2D22}" type="presParOf" srcId="{E3C32361-8F79-4FFA-9375-E14610D53ADA}" destId="{2ED6E67C-09E8-4F31-8D6A-CA044E4FB28F}" srcOrd="17" destOrd="0" presId="urn:microsoft.com/office/officeart/2005/8/layout/cycle8"/>
    <dgm:cxn modelId="{F21B2BDB-7A2A-45D0-952E-DE0F584D1B0E}" type="presParOf" srcId="{E3C32361-8F79-4FFA-9375-E14610D53ADA}" destId="{1091D59B-7763-4726-904D-AD1C89FE7180}" srcOrd="18" destOrd="0" presId="urn:microsoft.com/office/officeart/2005/8/layout/cycle8"/>
    <dgm:cxn modelId="{235DA674-EE23-44F1-A1F1-C1F3BC136257}" type="presParOf" srcId="{E3C32361-8F79-4FFA-9375-E14610D53ADA}" destId="{D8FF8CA4-50AA-41BA-98E6-A1BEB9534DE1}" srcOrd="19" destOrd="0" presId="urn:microsoft.com/office/officeart/2005/8/layout/cycle8"/>
    <dgm:cxn modelId="{44E787C3-A063-41EF-AF6D-8AF93BDD329F}" type="presParOf" srcId="{E3C32361-8F79-4FFA-9375-E14610D53ADA}" destId="{A2E4B145-8AF7-49EA-B4E2-C7F4ABB94386}" srcOrd="20" destOrd="0" presId="urn:microsoft.com/office/officeart/2005/8/layout/cycle8"/>
    <dgm:cxn modelId="{227B857E-3DA3-4ECE-9FC6-C16A85BA167E}" type="presParOf" srcId="{E3C32361-8F79-4FFA-9375-E14610D53ADA}" destId="{713F2C0E-25D7-46ED-ACE4-67ADB124C824}" srcOrd="21" destOrd="0" presId="urn:microsoft.com/office/officeart/2005/8/layout/cycle8"/>
    <dgm:cxn modelId="{A2E830EA-93A4-429E-B482-647DDF2041B2}" type="presParOf" srcId="{E3C32361-8F79-4FFA-9375-E14610D53ADA}" destId="{1A4BE0EE-6DD9-4954-8A47-8FCEF7B16180}" srcOrd="22" destOrd="0" presId="urn:microsoft.com/office/officeart/2005/8/layout/cycle8"/>
    <dgm:cxn modelId="{53FE325A-6287-4E67-A16D-2F4B4927409C}" type="presParOf" srcId="{E3C32361-8F79-4FFA-9375-E14610D53ADA}" destId="{AD2A78E8-E788-4EA8-B323-76EDEA928DE6}" srcOrd="23" destOrd="0" presId="urn:microsoft.com/office/officeart/2005/8/layout/cycle8"/>
    <dgm:cxn modelId="{44E4419E-8F01-48ED-B15D-28BE4FDBD825}" type="presParOf" srcId="{E3C32361-8F79-4FFA-9375-E14610D53ADA}" destId="{94A0EB28-B861-4F39-BFC1-D0017787D992}" srcOrd="24" destOrd="0" presId="urn:microsoft.com/office/officeart/2005/8/layout/cycle8"/>
    <dgm:cxn modelId="{93D2B49A-D186-4CF4-A727-73D060719A08}" type="presParOf" srcId="{E3C32361-8F79-4FFA-9375-E14610D53ADA}" destId="{C7494021-9A46-425C-B23D-856ECA6E07FD}" srcOrd="25" destOrd="0" presId="urn:microsoft.com/office/officeart/2005/8/layout/cycle8"/>
    <dgm:cxn modelId="{518CA82C-4119-4FC0-A6A7-2277A895BF79}" type="presParOf" srcId="{E3C32361-8F79-4FFA-9375-E14610D53ADA}" destId="{B972A232-AAD3-4D58-864B-CB1848DECD1E}" srcOrd="26" destOrd="0" presId="urn:microsoft.com/office/officeart/2005/8/layout/cycle8"/>
    <dgm:cxn modelId="{16406AD1-E9AB-4E04-A83C-1AFF816BA265}" type="presParOf" srcId="{E3C32361-8F79-4FFA-9375-E14610D53ADA}" destId="{E04ABA92-4A05-4A1E-8E54-5E59CF39352B}" srcOrd="27" destOrd="0" presId="urn:microsoft.com/office/officeart/2005/8/layout/cycle8"/>
    <dgm:cxn modelId="{F40DD668-5A41-4C6D-812B-07EBB12861D4}" type="presParOf" srcId="{E3C32361-8F79-4FFA-9375-E14610D53ADA}" destId="{F08D8043-A31F-49CC-9B10-A6BEDA9B658B}" srcOrd="28" destOrd="0" presId="urn:microsoft.com/office/officeart/2005/8/layout/cycle8"/>
    <dgm:cxn modelId="{0F22289A-6DE4-43C8-B533-4C9C0D6A226D}" type="presParOf" srcId="{E3C32361-8F79-4FFA-9375-E14610D53ADA}" destId="{EE93C960-EBEA-43C0-8835-D666E8F08ECA}" srcOrd="29" destOrd="0" presId="urn:microsoft.com/office/officeart/2005/8/layout/cycle8"/>
    <dgm:cxn modelId="{22A7F50C-7C81-4933-84FF-B9B802D8289A}" type="presParOf" srcId="{E3C32361-8F79-4FFA-9375-E14610D53ADA}" destId="{BE3E7AA1-5E91-404F-B95D-EFB1D3CC98AE}" srcOrd="30" destOrd="0" presId="urn:microsoft.com/office/officeart/2005/8/layout/cycle8"/>
    <dgm:cxn modelId="{BD13C438-1CFE-4DB7-AB4E-19BC1A2F112C}" type="presParOf" srcId="{E3C32361-8F79-4FFA-9375-E14610D53ADA}" destId="{CCD45781-75E7-42A3-8DD0-33ABC896DE40}" srcOrd="31" destOrd="0" presId="urn:microsoft.com/office/officeart/2005/8/layout/cycle8"/>
    <dgm:cxn modelId="{C5697403-FE92-4A34-B815-59E7D29CB74D}" type="presParOf" srcId="{E3C32361-8F79-4FFA-9375-E14610D53ADA}" destId="{269ED6A3-0351-4FD9-96AE-17E7C347BDED}" srcOrd="32" destOrd="0" presId="urn:microsoft.com/office/officeart/2005/8/layout/cycle8"/>
    <dgm:cxn modelId="{FA3CC7EA-A9B7-4964-8069-4555F4F6E046}" type="presParOf" srcId="{E3C32361-8F79-4FFA-9375-E14610D53ADA}" destId="{1A64CA91-FF6F-4477-B521-3E20BEA49AAE}" srcOrd="33" destOrd="0" presId="urn:microsoft.com/office/officeart/2005/8/layout/cycle8"/>
    <dgm:cxn modelId="{CFAA50D7-C815-4CBD-8A75-6E12F678CF6D}" type="presParOf" srcId="{E3C32361-8F79-4FFA-9375-E14610D53ADA}" destId="{68E1550E-94FD-4F55-BDC6-010F1046B800}" srcOrd="3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8433AC-FDFA-431D-88CB-8AD61AEDC41C}"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261EACD1-3C72-4671-8D92-0EF4606287EE}">
      <dgm:prSet/>
      <dgm:spPr/>
      <dgm:t>
        <a:bodyPr/>
        <a:lstStyle/>
        <a:p>
          <a:r>
            <a:rPr lang="en-US" b="1"/>
            <a:t>Import necessary libraries</a:t>
          </a:r>
          <a:r>
            <a:rPr lang="en-US"/>
            <a:t> for Google Drive access and authentication.</a:t>
          </a:r>
        </a:p>
      </dgm:t>
    </dgm:pt>
    <dgm:pt modelId="{0CF98581-8268-4041-8D43-751CF86C20FB}" type="parTrans" cxnId="{DD7AB04B-80CA-4121-8448-CE8A8CCD6897}">
      <dgm:prSet/>
      <dgm:spPr/>
      <dgm:t>
        <a:bodyPr/>
        <a:lstStyle/>
        <a:p>
          <a:endParaRPr lang="en-US"/>
        </a:p>
      </dgm:t>
    </dgm:pt>
    <dgm:pt modelId="{93064CE5-888A-4138-8D74-DE6886FB811F}" type="sibTrans" cxnId="{DD7AB04B-80CA-4121-8448-CE8A8CCD6897}">
      <dgm:prSet/>
      <dgm:spPr/>
      <dgm:t>
        <a:bodyPr/>
        <a:lstStyle/>
        <a:p>
          <a:endParaRPr lang="en-US"/>
        </a:p>
      </dgm:t>
    </dgm:pt>
    <dgm:pt modelId="{B23516A1-14FA-487E-8BF5-03B34333AC66}">
      <dgm:prSet/>
      <dgm:spPr/>
      <dgm:t>
        <a:bodyPr/>
        <a:lstStyle/>
        <a:p>
          <a:r>
            <a:rPr lang="en-US" b="1"/>
            <a:t>Mount your Google Drive</a:t>
          </a:r>
          <a:r>
            <a:rPr lang="en-US"/>
            <a:t> to the Colab environment so files can be accessed like a local filesystem.</a:t>
          </a:r>
        </a:p>
      </dgm:t>
    </dgm:pt>
    <dgm:pt modelId="{15CA94EC-FE2C-457A-952F-AF58BD755EB7}" type="parTrans" cxnId="{32F6B3A8-9A4A-4870-85B0-9F54B5ECE389}">
      <dgm:prSet/>
      <dgm:spPr/>
      <dgm:t>
        <a:bodyPr/>
        <a:lstStyle/>
        <a:p>
          <a:endParaRPr lang="en-US"/>
        </a:p>
      </dgm:t>
    </dgm:pt>
    <dgm:pt modelId="{A9B09AF5-8DE5-45A8-A945-C000B5071CC4}" type="sibTrans" cxnId="{32F6B3A8-9A4A-4870-85B0-9F54B5ECE389}">
      <dgm:prSet/>
      <dgm:spPr/>
      <dgm:t>
        <a:bodyPr/>
        <a:lstStyle/>
        <a:p>
          <a:endParaRPr lang="en-US"/>
        </a:p>
      </dgm:t>
    </dgm:pt>
    <dgm:pt modelId="{45185443-5424-4881-BEF0-88176BDEA0A5}">
      <dgm:prSet/>
      <dgm:spPr/>
      <dgm:t>
        <a:bodyPr/>
        <a:lstStyle/>
        <a:p>
          <a:r>
            <a:rPr lang="en-US" b="1"/>
            <a:t>Authenticate access</a:t>
          </a:r>
          <a:r>
            <a:rPr lang="en-US"/>
            <a:t> when prompted by following the authorization URL and entering the code.</a:t>
          </a:r>
        </a:p>
      </dgm:t>
    </dgm:pt>
    <dgm:pt modelId="{790A0A91-B148-48CD-A0F8-04ACB3D4B8DC}" type="parTrans" cxnId="{E5E6DDE6-7226-4806-8526-35EFBE194133}">
      <dgm:prSet/>
      <dgm:spPr/>
      <dgm:t>
        <a:bodyPr/>
        <a:lstStyle/>
        <a:p>
          <a:endParaRPr lang="en-US"/>
        </a:p>
      </dgm:t>
    </dgm:pt>
    <dgm:pt modelId="{646174BA-1216-4BF4-B74B-AF0A1547EC52}" type="sibTrans" cxnId="{E5E6DDE6-7226-4806-8526-35EFBE194133}">
      <dgm:prSet/>
      <dgm:spPr/>
      <dgm:t>
        <a:bodyPr/>
        <a:lstStyle/>
        <a:p>
          <a:endParaRPr lang="en-US"/>
        </a:p>
      </dgm:t>
    </dgm:pt>
    <dgm:pt modelId="{FB063D8E-BC17-49E1-9371-A7BD0934679F}">
      <dgm:prSet/>
      <dgm:spPr/>
      <dgm:t>
        <a:bodyPr/>
        <a:lstStyle/>
        <a:p>
          <a:r>
            <a:rPr lang="en-US" b="1"/>
            <a:t>Locate the full path</a:t>
          </a:r>
          <a:r>
            <a:rPr lang="en-US"/>
            <a:t> to the CSV file in your Google Drive (e.g., inside "My Drive").</a:t>
          </a:r>
        </a:p>
      </dgm:t>
    </dgm:pt>
    <dgm:pt modelId="{DC689BEE-6402-405A-A0BC-5E589CB8BC9D}" type="parTrans" cxnId="{976F8A5D-E89A-4BC5-A732-D1E14F5BD15C}">
      <dgm:prSet/>
      <dgm:spPr/>
      <dgm:t>
        <a:bodyPr/>
        <a:lstStyle/>
        <a:p>
          <a:endParaRPr lang="en-US"/>
        </a:p>
      </dgm:t>
    </dgm:pt>
    <dgm:pt modelId="{A05AAD2A-811C-4E6D-9DA9-97D82698409D}" type="sibTrans" cxnId="{976F8A5D-E89A-4BC5-A732-D1E14F5BD15C}">
      <dgm:prSet/>
      <dgm:spPr/>
      <dgm:t>
        <a:bodyPr/>
        <a:lstStyle/>
        <a:p>
          <a:endParaRPr lang="en-US"/>
        </a:p>
      </dgm:t>
    </dgm:pt>
    <dgm:pt modelId="{58DC93CA-D5A5-49B8-A936-389D1D01F5CF}">
      <dgm:prSet/>
      <dgm:spPr/>
      <dgm:t>
        <a:bodyPr/>
        <a:lstStyle/>
        <a:p>
          <a:r>
            <a:rPr lang="en-US" b="1"/>
            <a:t>Read the CSV file</a:t>
          </a:r>
          <a:r>
            <a:rPr lang="en-US"/>
            <a:t> into a pandas DataFrame using the full file path.</a:t>
          </a:r>
        </a:p>
      </dgm:t>
    </dgm:pt>
    <dgm:pt modelId="{A21BEDFC-BAC5-4705-ADD2-B3DFAD1E727A}" type="parTrans" cxnId="{3377FA42-9BC5-4E94-97AE-7A883ABF755E}">
      <dgm:prSet/>
      <dgm:spPr/>
      <dgm:t>
        <a:bodyPr/>
        <a:lstStyle/>
        <a:p>
          <a:endParaRPr lang="en-US"/>
        </a:p>
      </dgm:t>
    </dgm:pt>
    <dgm:pt modelId="{DA60AD29-E00D-4299-A9BB-B18EB7BED5B4}" type="sibTrans" cxnId="{3377FA42-9BC5-4E94-97AE-7A883ABF755E}">
      <dgm:prSet/>
      <dgm:spPr/>
      <dgm:t>
        <a:bodyPr/>
        <a:lstStyle/>
        <a:p>
          <a:endParaRPr lang="en-US"/>
        </a:p>
      </dgm:t>
    </dgm:pt>
    <dgm:pt modelId="{F4AF5719-CAF6-416B-8D1C-3724872B509A}">
      <dgm:prSet/>
      <dgm:spPr/>
      <dgm:t>
        <a:bodyPr/>
        <a:lstStyle/>
        <a:p>
          <a:r>
            <a:rPr lang="en-US" b="1"/>
            <a:t>Verify the data</a:t>
          </a:r>
          <a:r>
            <a:rPr lang="en-US"/>
            <a:t> by displaying the first few rows of the DataFrame.</a:t>
          </a:r>
        </a:p>
      </dgm:t>
    </dgm:pt>
    <dgm:pt modelId="{39805DA8-5968-4778-B3C7-4AC1FF355A42}" type="parTrans" cxnId="{545A7EAC-4A79-46B2-944C-ADEF708408DF}">
      <dgm:prSet/>
      <dgm:spPr/>
      <dgm:t>
        <a:bodyPr/>
        <a:lstStyle/>
        <a:p>
          <a:endParaRPr lang="en-US"/>
        </a:p>
      </dgm:t>
    </dgm:pt>
    <dgm:pt modelId="{EAD04CB1-E984-44A7-9E2B-70055E90B684}" type="sibTrans" cxnId="{545A7EAC-4A79-46B2-944C-ADEF708408DF}">
      <dgm:prSet/>
      <dgm:spPr/>
      <dgm:t>
        <a:bodyPr/>
        <a:lstStyle/>
        <a:p>
          <a:endParaRPr lang="en-US"/>
        </a:p>
      </dgm:t>
    </dgm:pt>
    <dgm:pt modelId="{E8D381DE-4727-4EE6-9C54-F38B0EF4EFDD}" type="pres">
      <dgm:prSet presAssocID="{038433AC-FDFA-431D-88CB-8AD61AEDC41C}" presName="Name0" presStyleCnt="0">
        <dgm:presLayoutVars>
          <dgm:dir/>
          <dgm:resizeHandles val="exact"/>
        </dgm:presLayoutVars>
      </dgm:prSet>
      <dgm:spPr/>
    </dgm:pt>
    <dgm:pt modelId="{F34DDDFC-2D38-4017-A288-4F72FF89F768}" type="pres">
      <dgm:prSet presAssocID="{261EACD1-3C72-4671-8D92-0EF4606287EE}" presName="node" presStyleLbl="node1" presStyleIdx="0" presStyleCnt="6">
        <dgm:presLayoutVars>
          <dgm:bulletEnabled val="1"/>
        </dgm:presLayoutVars>
      </dgm:prSet>
      <dgm:spPr/>
    </dgm:pt>
    <dgm:pt modelId="{6395FC94-2463-4391-ADC1-4D82649597DE}" type="pres">
      <dgm:prSet presAssocID="{93064CE5-888A-4138-8D74-DE6886FB811F}" presName="sibTrans" presStyleLbl="sibTrans1D1" presStyleIdx="0" presStyleCnt="5"/>
      <dgm:spPr/>
    </dgm:pt>
    <dgm:pt modelId="{3C7EF977-AEE2-4E8D-97BC-EF618EFA04E5}" type="pres">
      <dgm:prSet presAssocID="{93064CE5-888A-4138-8D74-DE6886FB811F}" presName="connectorText" presStyleLbl="sibTrans1D1" presStyleIdx="0" presStyleCnt="5"/>
      <dgm:spPr/>
    </dgm:pt>
    <dgm:pt modelId="{C12640F3-7211-4A7B-B38A-622F0B11EAA9}" type="pres">
      <dgm:prSet presAssocID="{B23516A1-14FA-487E-8BF5-03B34333AC66}" presName="node" presStyleLbl="node1" presStyleIdx="1" presStyleCnt="6">
        <dgm:presLayoutVars>
          <dgm:bulletEnabled val="1"/>
        </dgm:presLayoutVars>
      </dgm:prSet>
      <dgm:spPr/>
    </dgm:pt>
    <dgm:pt modelId="{A7CC443F-96CF-454B-B60E-CB7CE950A765}" type="pres">
      <dgm:prSet presAssocID="{A9B09AF5-8DE5-45A8-A945-C000B5071CC4}" presName="sibTrans" presStyleLbl="sibTrans1D1" presStyleIdx="1" presStyleCnt="5"/>
      <dgm:spPr/>
    </dgm:pt>
    <dgm:pt modelId="{2CA71207-EF4E-4DE5-9CF6-3017F893DE02}" type="pres">
      <dgm:prSet presAssocID="{A9B09AF5-8DE5-45A8-A945-C000B5071CC4}" presName="connectorText" presStyleLbl="sibTrans1D1" presStyleIdx="1" presStyleCnt="5"/>
      <dgm:spPr/>
    </dgm:pt>
    <dgm:pt modelId="{7C2BAC21-B3AC-46D3-A0FA-52B40448BF86}" type="pres">
      <dgm:prSet presAssocID="{45185443-5424-4881-BEF0-88176BDEA0A5}" presName="node" presStyleLbl="node1" presStyleIdx="2" presStyleCnt="6">
        <dgm:presLayoutVars>
          <dgm:bulletEnabled val="1"/>
        </dgm:presLayoutVars>
      </dgm:prSet>
      <dgm:spPr/>
    </dgm:pt>
    <dgm:pt modelId="{390A85FD-6E14-47F2-AAE7-7B43E1270D2B}" type="pres">
      <dgm:prSet presAssocID="{646174BA-1216-4BF4-B74B-AF0A1547EC52}" presName="sibTrans" presStyleLbl="sibTrans1D1" presStyleIdx="2" presStyleCnt="5"/>
      <dgm:spPr/>
    </dgm:pt>
    <dgm:pt modelId="{DF36C001-561E-4593-8403-94B96BB84D2E}" type="pres">
      <dgm:prSet presAssocID="{646174BA-1216-4BF4-B74B-AF0A1547EC52}" presName="connectorText" presStyleLbl="sibTrans1D1" presStyleIdx="2" presStyleCnt="5"/>
      <dgm:spPr/>
    </dgm:pt>
    <dgm:pt modelId="{6513A712-AA91-4234-B9F1-DC20586EF551}" type="pres">
      <dgm:prSet presAssocID="{FB063D8E-BC17-49E1-9371-A7BD0934679F}" presName="node" presStyleLbl="node1" presStyleIdx="3" presStyleCnt="6">
        <dgm:presLayoutVars>
          <dgm:bulletEnabled val="1"/>
        </dgm:presLayoutVars>
      </dgm:prSet>
      <dgm:spPr/>
    </dgm:pt>
    <dgm:pt modelId="{1C8B6F02-6320-497F-AF49-EF538484CA7A}" type="pres">
      <dgm:prSet presAssocID="{A05AAD2A-811C-4E6D-9DA9-97D82698409D}" presName="sibTrans" presStyleLbl="sibTrans1D1" presStyleIdx="3" presStyleCnt="5"/>
      <dgm:spPr/>
    </dgm:pt>
    <dgm:pt modelId="{531C0437-D9A6-45AE-84F4-E3AFF73FD5DE}" type="pres">
      <dgm:prSet presAssocID="{A05AAD2A-811C-4E6D-9DA9-97D82698409D}" presName="connectorText" presStyleLbl="sibTrans1D1" presStyleIdx="3" presStyleCnt="5"/>
      <dgm:spPr/>
    </dgm:pt>
    <dgm:pt modelId="{70E155E6-2BA4-4D57-BBCC-9812CC2F7E33}" type="pres">
      <dgm:prSet presAssocID="{58DC93CA-D5A5-49B8-A936-389D1D01F5CF}" presName="node" presStyleLbl="node1" presStyleIdx="4" presStyleCnt="6">
        <dgm:presLayoutVars>
          <dgm:bulletEnabled val="1"/>
        </dgm:presLayoutVars>
      </dgm:prSet>
      <dgm:spPr/>
    </dgm:pt>
    <dgm:pt modelId="{93048A6D-E85C-477E-98A4-E078B0505157}" type="pres">
      <dgm:prSet presAssocID="{DA60AD29-E00D-4299-A9BB-B18EB7BED5B4}" presName="sibTrans" presStyleLbl="sibTrans1D1" presStyleIdx="4" presStyleCnt="5"/>
      <dgm:spPr/>
    </dgm:pt>
    <dgm:pt modelId="{0A8708F5-1E0E-4AFA-9D5D-5DC1558982CD}" type="pres">
      <dgm:prSet presAssocID="{DA60AD29-E00D-4299-A9BB-B18EB7BED5B4}" presName="connectorText" presStyleLbl="sibTrans1D1" presStyleIdx="4" presStyleCnt="5"/>
      <dgm:spPr/>
    </dgm:pt>
    <dgm:pt modelId="{F164F879-1366-4798-ACEE-3CF95E53CC2E}" type="pres">
      <dgm:prSet presAssocID="{F4AF5719-CAF6-416B-8D1C-3724872B509A}" presName="node" presStyleLbl="node1" presStyleIdx="5" presStyleCnt="6">
        <dgm:presLayoutVars>
          <dgm:bulletEnabled val="1"/>
        </dgm:presLayoutVars>
      </dgm:prSet>
      <dgm:spPr/>
    </dgm:pt>
  </dgm:ptLst>
  <dgm:cxnLst>
    <dgm:cxn modelId="{F31FD40A-9F06-4262-83AD-02EF4A989147}" type="presOf" srcId="{A9B09AF5-8DE5-45A8-A945-C000B5071CC4}" destId="{A7CC443F-96CF-454B-B60E-CB7CE950A765}" srcOrd="0" destOrd="0" presId="urn:microsoft.com/office/officeart/2016/7/layout/RepeatingBendingProcessNew"/>
    <dgm:cxn modelId="{59ADFA22-4E23-4927-BA89-9C91480C77F6}" type="presOf" srcId="{A05AAD2A-811C-4E6D-9DA9-97D82698409D}" destId="{1C8B6F02-6320-497F-AF49-EF538484CA7A}" srcOrd="0" destOrd="0" presId="urn:microsoft.com/office/officeart/2016/7/layout/RepeatingBendingProcessNew"/>
    <dgm:cxn modelId="{976F8A5D-E89A-4BC5-A732-D1E14F5BD15C}" srcId="{038433AC-FDFA-431D-88CB-8AD61AEDC41C}" destId="{FB063D8E-BC17-49E1-9371-A7BD0934679F}" srcOrd="3" destOrd="0" parTransId="{DC689BEE-6402-405A-A0BC-5E589CB8BC9D}" sibTransId="{A05AAD2A-811C-4E6D-9DA9-97D82698409D}"/>
    <dgm:cxn modelId="{CAECB762-4D43-43E7-AB8F-EB5A250B4590}" type="presOf" srcId="{261EACD1-3C72-4671-8D92-0EF4606287EE}" destId="{F34DDDFC-2D38-4017-A288-4F72FF89F768}" srcOrd="0" destOrd="0" presId="urn:microsoft.com/office/officeart/2016/7/layout/RepeatingBendingProcessNew"/>
    <dgm:cxn modelId="{3377FA42-9BC5-4E94-97AE-7A883ABF755E}" srcId="{038433AC-FDFA-431D-88CB-8AD61AEDC41C}" destId="{58DC93CA-D5A5-49B8-A936-389D1D01F5CF}" srcOrd="4" destOrd="0" parTransId="{A21BEDFC-BAC5-4705-ADD2-B3DFAD1E727A}" sibTransId="{DA60AD29-E00D-4299-A9BB-B18EB7BED5B4}"/>
    <dgm:cxn modelId="{DD7AB04B-80CA-4121-8448-CE8A8CCD6897}" srcId="{038433AC-FDFA-431D-88CB-8AD61AEDC41C}" destId="{261EACD1-3C72-4671-8D92-0EF4606287EE}" srcOrd="0" destOrd="0" parTransId="{0CF98581-8268-4041-8D43-751CF86C20FB}" sibTransId="{93064CE5-888A-4138-8D74-DE6886FB811F}"/>
    <dgm:cxn modelId="{4408E675-C9F9-42FC-B2EA-F4CB6E04E9A7}" type="presOf" srcId="{646174BA-1216-4BF4-B74B-AF0A1547EC52}" destId="{390A85FD-6E14-47F2-AAE7-7B43E1270D2B}" srcOrd="0" destOrd="0" presId="urn:microsoft.com/office/officeart/2016/7/layout/RepeatingBendingProcessNew"/>
    <dgm:cxn modelId="{4DBE047C-1DC3-4636-B628-48B4EFA2510B}" type="presOf" srcId="{58DC93CA-D5A5-49B8-A936-389D1D01F5CF}" destId="{70E155E6-2BA4-4D57-BBCC-9812CC2F7E33}" srcOrd="0" destOrd="0" presId="urn:microsoft.com/office/officeart/2016/7/layout/RepeatingBendingProcessNew"/>
    <dgm:cxn modelId="{5A44967D-7922-4660-9DE8-356BC3CC9A27}" type="presOf" srcId="{93064CE5-888A-4138-8D74-DE6886FB811F}" destId="{6395FC94-2463-4391-ADC1-4D82649597DE}" srcOrd="0" destOrd="0" presId="urn:microsoft.com/office/officeart/2016/7/layout/RepeatingBendingProcessNew"/>
    <dgm:cxn modelId="{ED9A3392-3390-4C84-B217-92299FA2D0CD}" type="presOf" srcId="{DA60AD29-E00D-4299-A9BB-B18EB7BED5B4}" destId="{93048A6D-E85C-477E-98A4-E078B0505157}" srcOrd="0" destOrd="0" presId="urn:microsoft.com/office/officeart/2016/7/layout/RepeatingBendingProcessNew"/>
    <dgm:cxn modelId="{6A8F609B-E181-4E10-9223-CFC371312093}" type="presOf" srcId="{646174BA-1216-4BF4-B74B-AF0A1547EC52}" destId="{DF36C001-561E-4593-8403-94B96BB84D2E}" srcOrd="1" destOrd="0" presId="urn:microsoft.com/office/officeart/2016/7/layout/RepeatingBendingProcessNew"/>
    <dgm:cxn modelId="{DC4B1A9D-CD03-4536-9B9A-34A874419DFB}" type="presOf" srcId="{45185443-5424-4881-BEF0-88176BDEA0A5}" destId="{7C2BAC21-B3AC-46D3-A0FA-52B40448BF86}" srcOrd="0" destOrd="0" presId="urn:microsoft.com/office/officeart/2016/7/layout/RepeatingBendingProcessNew"/>
    <dgm:cxn modelId="{32F6B3A8-9A4A-4870-85B0-9F54B5ECE389}" srcId="{038433AC-FDFA-431D-88CB-8AD61AEDC41C}" destId="{B23516A1-14FA-487E-8BF5-03B34333AC66}" srcOrd="1" destOrd="0" parTransId="{15CA94EC-FE2C-457A-952F-AF58BD755EB7}" sibTransId="{A9B09AF5-8DE5-45A8-A945-C000B5071CC4}"/>
    <dgm:cxn modelId="{545A7EAC-4A79-46B2-944C-ADEF708408DF}" srcId="{038433AC-FDFA-431D-88CB-8AD61AEDC41C}" destId="{F4AF5719-CAF6-416B-8D1C-3724872B509A}" srcOrd="5" destOrd="0" parTransId="{39805DA8-5968-4778-B3C7-4AC1FF355A42}" sibTransId="{EAD04CB1-E984-44A7-9E2B-70055E90B684}"/>
    <dgm:cxn modelId="{B786C6BC-C74C-4A2B-9EA0-CC9CACD6F146}" type="presOf" srcId="{FB063D8E-BC17-49E1-9371-A7BD0934679F}" destId="{6513A712-AA91-4234-B9F1-DC20586EF551}" srcOrd="0" destOrd="0" presId="urn:microsoft.com/office/officeart/2016/7/layout/RepeatingBendingProcessNew"/>
    <dgm:cxn modelId="{E837F8D2-2F88-413B-AA02-9279ECA5BCA6}" type="presOf" srcId="{DA60AD29-E00D-4299-A9BB-B18EB7BED5B4}" destId="{0A8708F5-1E0E-4AFA-9D5D-5DC1558982CD}" srcOrd="1" destOrd="0" presId="urn:microsoft.com/office/officeart/2016/7/layout/RepeatingBendingProcessNew"/>
    <dgm:cxn modelId="{FC2B19DA-FA09-47EF-BD9F-135EDD0219C9}" type="presOf" srcId="{F4AF5719-CAF6-416B-8D1C-3724872B509A}" destId="{F164F879-1366-4798-ACEE-3CF95E53CC2E}" srcOrd="0" destOrd="0" presId="urn:microsoft.com/office/officeart/2016/7/layout/RepeatingBendingProcessNew"/>
    <dgm:cxn modelId="{BAB716DC-2C79-4967-A96A-975CDF0C9502}" type="presOf" srcId="{A9B09AF5-8DE5-45A8-A945-C000B5071CC4}" destId="{2CA71207-EF4E-4DE5-9CF6-3017F893DE02}" srcOrd="1" destOrd="0" presId="urn:microsoft.com/office/officeart/2016/7/layout/RepeatingBendingProcessNew"/>
    <dgm:cxn modelId="{E5E6DDE6-7226-4806-8526-35EFBE194133}" srcId="{038433AC-FDFA-431D-88CB-8AD61AEDC41C}" destId="{45185443-5424-4881-BEF0-88176BDEA0A5}" srcOrd="2" destOrd="0" parTransId="{790A0A91-B148-48CD-A0F8-04ACB3D4B8DC}" sibTransId="{646174BA-1216-4BF4-B74B-AF0A1547EC52}"/>
    <dgm:cxn modelId="{0EBB8CEA-3A13-4108-9EF7-26CA322255B8}" type="presOf" srcId="{93064CE5-888A-4138-8D74-DE6886FB811F}" destId="{3C7EF977-AEE2-4E8D-97BC-EF618EFA04E5}" srcOrd="1" destOrd="0" presId="urn:microsoft.com/office/officeart/2016/7/layout/RepeatingBendingProcessNew"/>
    <dgm:cxn modelId="{067FF9EB-4777-45F9-9DEB-E7F959E02971}" type="presOf" srcId="{A05AAD2A-811C-4E6D-9DA9-97D82698409D}" destId="{531C0437-D9A6-45AE-84F4-E3AFF73FD5DE}" srcOrd="1" destOrd="0" presId="urn:microsoft.com/office/officeart/2016/7/layout/RepeatingBendingProcessNew"/>
    <dgm:cxn modelId="{0E7EC1F5-3BD6-422A-AF5E-6113F07A7C29}" type="presOf" srcId="{038433AC-FDFA-431D-88CB-8AD61AEDC41C}" destId="{E8D381DE-4727-4EE6-9C54-F38B0EF4EFDD}" srcOrd="0" destOrd="0" presId="urn:microsoft.com/office/officeart/2016/7/layout/RepeatingBendingProcessNew"/>
    <dgm:cxn modelId="{BE77B4F6-6274-4DDD-87EB-5BE8584883A2}" type="presOf" srcId="{B23516A1-14FA-487E-8BF5-03B34333AC66}" destId="{C12640F3-7211-4A7B-B38A-622F0B11EAA9}" srcOrd="0" destOrd="0" presId="urn:microsoft.com/office/officeart/2016/7/layout/RepeatingBendingProcessNew"/>
    <dgm:cxn modelId="{68C5297A-6456-40CE-A776-2BA50E334D72}" type="presParOf" srcId="{E8D381DE-4727-4EE6-9C54-F38B0EF4EFDD}" destId="{F34DDDFC-2D38-4017-A288-4F72FF89F768}" srcOrd="0" destOrd="0" presId="urn:microsoft.com/office/officeart/2016/7/layout/RepeatingBendingProcessNew"/>
    <dgm:cxn modelId="{811DF394-8206-449B-B0CE-8D30E79CE431}" type="presParOf" srcId="{E8D381DE-4727-4EE6-9C54-F38B0EF4EFDD}" destId="{6395FC94-2463-4391-ADC1-4D82649597DE}" srcOrd="1" destOrd="0" presId="urn:microsoft.com/office/officeart/2016/7/layout/RepeatingBendingProcessNew"/>
    <dgm:cxn modelId="{9A71D866-60D7-4E24-A23B-E916E5F5074D}" type="presParOf" srcId="{6395FC94-2463-4391-ADC1-4D82649597DE}" destId="{3C7EF977-AEE2-4E8D-97BC-EF618EFA04E5}" srcOrd="0" destOrd="0" presId="urn:microsoft.com/office/officeart/2016/7/layout/RepeatingBendingProcessNew"/>
    <dgm:cxn modelId="{1B2BC657-B0DB-4E21-8C0B-6C27D3847959}" type="presParOf" srcId="{E8D381DE-4727-4EE6-9C54-F38B0EF4EFDD}" destId="{C12640F3-7211-4A7B-B38A-622F0B11EAA9}" srcOrd="2" destOrd="0" presId="urn:microsoft.com/office/officeart/2016/7/layout/RepeatingBendingProcessNew"/>
    <dgm:cxn modelId="{F2AD3466-6875-4967-84B8-C7D15448965C}" type="presParOf" srcId="{E8D381DE-4727-4EE6-9C54-F38B0EF4EFDD}" destId="{A7CC443F-96CF-454B-B60E-CB7CE950A765}" srcOrd="3" destOrd="0" presId="urn:microsoft.com/office/officeart/2016/7/layout/RepeatingBendingProcessNew"/>
    <dgm:cxn modelId="{C5F42F53-8407-4493-BCEC-87E801E0B086}" type="presParOf" srcId="{A7CC443F-96CF-454B-B60E-CB7CE950A765}" destId="{2CA71207-EF4E-4DE5-9CF6-3017F893DE02}" srcOrd="0" destOrd="0" presId="urn:microsoft.com/office/officeart/2016/7/layout/RepeatingBendingProcessNew"/>
    <dgm:cxn modelId="{24396DB4-8F81-4732-AF4F-7316F10DE577}" type="presParOf" srcId="{E8D381DE-4727-4EE6-9C54-F38B0EF4EFDD}" destId="{7C2BAC21-B3AC-46D3-A0FA-52B40448BF86}" srcOrd="4" destOrd="0" presId="urn:microsoft.com/office/officeart/2016/7/layout/RepeatingBendingProcessNew"/>
    <dgm:cxn modelId="{3D276F52-6861-4811-BB76-FA8F40564DCA}" type="presParOf" srcId="{E8D381DE-4727-4EE6-9C54-F38B0EF4EFDD}" destId="{390A85FD-6E14-47F2-AAE7-7B43E1270D2B}" srcOrd="5" destOrd="0" presId="urn:microsoft.com/office/officeart/2016/7/layout/RepeatingBendingProcessNew"/>
    <dgm:cxn modelId="{17D14A29-3C02-4E1F-B9BC-893870C9A3C3}" type="presParOf" srcId="{390A85FD-6E14-47F2-AAE7-7B43E1270D2B}" destId="{DF36C001-561E-4593-8403-94B96BB84D2E}" srcOrd="0" destOrd="0" presId="urn:microsoft.com/office/officeart/2016/7/layout/RepeatingBendingProcessNew"/>
    <dgm:cxn modelId="{8323FFA5-191D-46F9-8ADD-A390ADC43784}" type="presParOf" srcId="{E8D381DE-4727-4EE6-9C54-F38B0EF4EFDD}" destId="{6513A712-AA91-4234-B9F1-DC20586EF551}" srcOrd="6" destOrd="0" presId="urn:microsoft.com/office/officeart/2016/7/layout/RepeatingBendingProcessNew"/>
    <dgm:cxn modelId="{CEEF126A-7229-4B5A-8FB2-8583B1E08F54}" type="presParOf" srcId="{E8D381DE-4727-4EE6-9C54-F38B0EF4EFDD}" destId="{1C8B6F02-6320-497F-AF49-EF538484CA7A}" srcOrd="7" destOrd="0" presId="urn:microsoft.com/office/officeart/2016/7/layout/RepeatingBendingProcessNew"/>
    <dgm:cxn modelId="{0C0AE720-21E8-4B39-B73A-4097FEF30357}" type="presParOf" srcId="{1C8B6F02-6320-497F-AF49-EF538484CA7A}" destId="{531C0437-D9A6-45AE-84F4-E3AFF73FD5DE}" srcOrd="0" destOrd="0" presId="urn:microsoft.com/office/officeart/2016/7/layout/RepeatingBendingProcessNew"/>
    <dgm:cxn modelId="{0D51B5C8-AAF4-43CD-AFF2-8646F103CE0A}" type="presParOf" srcId="{E8D381DE-4727-4EE6-9C54-F38B0EF4EFDD}" destId="{70E155E6-2BA4-4D57-BBCC-9812CC2F7E33}" srcOrd="8" destOrd="0" presId="urn:microsoft.com/office/officeart/2016/7/layout/RepeatingBendingProcessNew"/>
    <dgm:cxn modelId="{264AA655-4701-4D37-AD2B-756D6F10ACB3}" type="presParOf" srcId="{E8D381DE-4727-4EE6-9C54-F38B0EF4EFDD}" destId="{93048A6D-E85C-477E-98A4-E078B0505157}" srcOrd="9" destOrd="0" presId="urn:microsoft.com/office/officeart/2016/7/layout/RepeatingBendingProcessNew"/>
    <dgm:cxn modelId="{02CCF9EF-639B-4DB8-966D-726C8376A698}" type="presParOf" srcId="{93048A6D-E85C-477E-98A4-E078B0505157}" destId="{0A8708F5-1E0E-4AFA-9D5D-5DC1558982CD}" srcOrd="0" destOrd="0" presId="urn:microsoft.com/office/officeart/2016/7/layout/RepeatingBendingProcessNew"/>
    <dgm:cxn modelId="{51569056-E77D-411B-B3C2-644EF4364603}" type="presParOf" srcId="{E8D381DE-4727-4EE6-9C54-F38B0EF4EFDD}" destId="{F164F879-1366-4798-ACEE-3CF95E53CC2E}"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A1563E-024F-42C2-8DD3-39D63152F36A}" type="doc">
      <dgm:prSet loTypeId="urn:microsoft.com/office/officeart/2005/8/layout/chevron2" loCatId="process" qsTypeId="urn:microsoft.com/office/officeart/2005/8/quickstyle/simple1" qsCatId="simple" csTypeId="urn:microsoft.com/office/officeart/2005/8/colors/accent1_2" csCatId="accent1"/>
      <dgm:spPr/>
      <dgm:t>
        <a:bodyPr/>
        <a:lstStyle/>
        <a:p>
          <a:endParaRPr lang="en-US"/>
        </a:p>
      </dgm:t>
    </dgm:pt>
    <dgm:pt modelId="{CD7B735C-2798-4EC8-83FF-D815B9DE8CB0}">
      <dgm:prSet/>
      <dgm:spPr/>
      <dgm:t>
        <a:bodyPr/>
        <a:lstStyle/>
        <a:p>
          <a:r>
            <a:rPr lang="en-US" dirty="0"/>
            <a:t>Group by</a:t>
          </a:r>
        </a:p>
      </dgm:t>
    </dgm:pt>
    <dgm:pt modelId="{FAA66095-789C-481C-B84B-ED8065E2C242}" type="parTrans" cxnId="{381FA807-D64C-4434-B243-EBBF89B860A0}">
      <dgm:prSet/>
      <dgm:spPr/>
      <dgm:t>
        <a:bodyPr/>
        <a:lstStyle/>
        <a:p>
          <a:endParaRPr lang="en-US"/>
        </a:p>
      </dgm:t>
    </dgm:pt>
    <dgm:pt modelId="{61B80219-8F08-4DEB-8E0E-099800C6CF61}" type="sibTrans" cxnId="{381FA807-D64C-4434-B243-EBBF89B860A0}">
      <dgm:prSet/>
      <dgm:spPr/>
      <dgm:t>
        <a:bodyPr/>
        <a:lstStyle/>
        <a:p>
          <a:endParaRPr lang="en-US"/>
        </a:p>
      </dgm:t>
    </dgm:pt>
    <dgm:pt modelId="{1F6EC6DF-7215-4DC6-971D-F5E24A8D8157}">
      <dgm:prSet/>
      <dgm:spPr/>
      <dgm:t>
        <a:bodyPr/>
        <a:lstStyle/>
        <a:p>
          <a:r>
            <a:rPr lang="en-US" dirty="0"/>
            <a:t>Group by Marital Status: The data is first separated into groups based on each patient's marital status (e.g., Married, Divorced, Widowed, etc.).</a:t>
          </a:r>
        </a:p>
      </dgm:t>
    </dgm:pt>
    <dgm:pt modelId="{5864B36A-7FF7-4784-B34E-17AC75605364}" type="parTrans" cxnId="{5D8067E2-E0B9-4A02-9590-95E8DCB89DE1}">
      <dgm:prSet/>
      <dgm:spPr/>
      <dgm:t>
        <a:bodyPr/>
        <a:lstStyle/>
        <a:p>
          <a:endParaRPr lang="en-US"/>
        </a:p>
      </dgm:t>
    </dgm:pt>
    <dgm:pt modelId="{2FB7C8A9-E48F-463E-92E8-88440A41B863}" type="sibTrans" cxnId="{5D8067E2-E0B9-4A02-9590-95E8DCB89DE1}">
      <dgm:prSet/>
      <dgm:spPr/>
      <dgm:t>
        <a:bodyPr/>
        <a:lstStyle/>
        <a:p>
          <a:endParaRPr lang="en-US"/>
        </a:p>
      </dgm:t>
    </dgm:pt>
    <dgm:pt modelId="{4EDD1158-1309-40E4-B64A-E02BCD9153A6}">
      <dgm:prSet/>
      <dgm:spPr/>
      <dgm:t>
        <a:bodyPr/>
        <a:lstStyle/>
        <a:p>
          <a:r>
            <a:rPr lang="en-US" dirty="0"/>
            <a:t>Rank</a:t>
          </a:r>
        </a:p>
      </dgm:t>
    </dgm:pt>
    <dgm:pt modelId="{EF703DB1-6352-4F78-90EF-9619F9D22D8B}" type="parTrans" cxnId="{6BA90BE5-ABF0-40DB-99AA-E804E923E6F1}">
      <dgm:prSet/>
      <dgm:spPr/>
      <dgm:t>
        <a:bodyPr/>
        <a:lstStyle/>
        <a:p>
          <a:endParaRPr lang="en-US"/>
        </a:p>
      </dgm:t>
    </dgm:pt>
    <dgm:pt modelId="{D72F6BAE-B317-446D-AC27-8EFA8249455C}" type="sibTrans" cxnId="{6BA90BE5-ABF0-40DB-99AA-E804E923E6F1}">
      <dgm:prSet/>
      <dgm:spPr/>
      <dgm:t>
        <a:bodyPr/>
        <a:lstStyle/>
        <a:p>
          <a:endParaRPr lang="en-US"/>
        </a:p>
      </dgm:t>
    </dgm:pt>
    <dgm:pt modelId="{3273B239-E341-428B-BA08-B191455B10D9}">
      <dgm:prSet/>
      <dgm:spPr/>
      <dgm:t>
        <a:bodyPr/>
        <a:lstStyle/>
        <a:p>
          <a:r>
            <a:rPr lang="en-US" dirty="0"/>
            <a:t>Rank Diagnoses by Frequency: Within each marital group, diagnoses are ranked based on how frequently they appear. The most common diagnosis in that group gets the highest rank.</a:t>
          </a:r>
        </a:p>
      </dgm:t>
    </dgm:pt>
    <dgm:pt modelId="{36F3D34A-6BEF-45EF-8419-607B989B317E}" type="parTrans" cxnId="{0B12773E-2DB3-4FCB-9F7C-B9E33655709B}">
      <dgm:prSet/>
      <dgm:spPr/>
      <dgm:t>
        <a:bodyPr/>
        <a:lstStyle/>
        <a:p>
          <a:endParaRPr lang="en-US"/>
        </a:p>
      </dgm:t>
    </dgm:pt>
    <dgm:pt modelId="{93812735-5E6F-47A2-A06E-017AF0DC6D5F}" type="sibTrans" cxnId="{0B12773E-2DB3-4FCB-9F7C-B9E33655709B}">
      <dgm:prSet/>
      <dgm:spPr/>
      <dgm:t>
        <a:bodyPr/>
        <a:lstStyle/>
        <a:p>
          <a:endParaRPr lang="en-US"/>
        </a:p>
      </dgm:t>
    </dgm:pt>
    <dgm:pt modelId="{567AD76A-116B-4800-A18F-ACE3CE7062B8}">
      <dgm:prSet/>
      <dgm:spPr/>
      <dgm:t>
        <a:bodyPr/>
        <a:lstStyle/>
        <a:p>
          <a:r>
            <a:rPr lang="en-US" dirty="0"/>
            <a:t>Divide</a:t>
          </a:r>
        </a:p>
      </dgm:t>
    </dgm:pt>
    <dgm:pt modelId="{9C57889D-DC6A-4E82-8836-F8239A268880}" type="parTrans" cxnId="{0FCFA728-D6ED-4513-AC98-9133A58A480B}">
      <dgm:prSet/>
      <dgm:spPr/>
      <dgm:t>
        <a:bodyPr/>
        <a:lstStyle/>
        <a:p>
          <a:endParaRPr lang="en-US"/>
        </a:p>
      </dgm:t>
    </dgm:pt>
    <dgm:pt modelId="{58FC6395-1BB5-40AC-A9F0-6CC3C6665BA8}" type="sibTrans" cxnId="{0FCFA728-D6ED-4513-AC98-9133A58A480B}">
      <dgm:prSet/>
      <dgm:spPr/>
      <dgm:t>
        <a:bodyPr/>
        <a:lstStyle/>
        <a:p>
          <a:endParaRPr lang="en-US"/>
        </a:p>
      </dgm:t>
    </dgm:pt>
    <dgm:pt modelId="{06EEDBAC-FEEC-4E2A-8A01-FACAC5FCB35D}">
      <dgm:prSet/>
      <dgm:spPr/>
      <dgm:t>
        <a:bodyPr/>
        <a:lstStyle/>
        <a:p>
          <a:r>
            <a:rPr lang="en-US" dirty="0"/>
            <a:t>Divide into Buckets (Quantiles): These ranked diagnoses are split into five equal-sized groups (quintiles). Each group represents a different level of criticality based on how common the diagnosis is.</a:t>
          </a:r>
        </a:p>
      </dgm:t>
    </dgm:pt>
    <dgm:pt modelId="{EFF8D820-C3E6-4A43-A809-88ECF46DB8E5}" type="parTrans" cxnId="{31B45919-7E7D-43A6-A62C-E10EC14639EA}">
      <dgm:prSet/>
      <dgm:spPr/>
      <dgm:t>
        <a:bodyPr/>
        <a:lstStyle/>
        <a:p>
          <a:endParaRPr lang="en-US"/>
        </a:p>
      </dgm:t>
    </dgm:pt>
    <dgm:pt modelId="{6ADF1C3E-E7AD-43C2-B6DE-20DA60E3541B}" type="sibTrans" cxnId="{31B45919-7E7D-43A6-A62C-E10EC14639EA}">
      <dgm:prSet/>
      <dgm:spPr/>
      <dgm:t>
        <a:bodyPr/>
        <a:lstStyle/>
        <a:p>
          <a:endParaRPr lang="en-US"/>
        </a:p>
      </dgm:t>
    </dgm:pt>
    <dgm:pt modelId="{667E9CEE-26DC-42BA-8779-92D3B34C830B}">
      <dgm:prSet/>
      <dgm:spPr/>
      <dgm:t>
        <a:bodyPr/>
        <a:lstStyle/>
        <a:p>
          <a:r>
            <a:rPr lang="en-US" dirty="0"/>
            <a:t>Assign</a:t>
          </a:r>
        </a:p>
      </dgm:t>
    </dgm:pt>
    <dgm:pt modelId="{64CDF576-D364-4780-9F19-D3DD528F4E35}" type="parTrans" cxnId="{30169700-CFF0-427C-8725-ADD2D9EE044C}">
      <dgm:prSet/>
      <dgm:spPr/>
      <dgm:t>
        <a:bodyPr/>
        <a:lstStyle/>
        <a:p>
          <a:endParaRPr lang="en-US"/>
        </a:p>
      </dgm:t>
    </dgm:pt>
    <dgm:pt modelId="{9C0FBB22-E925-4DA8-9610-B4C4EF5E5AD3}" type="sibTrans" cxnId="{30169700-CFF0-427C-8725-ADD2D9EE044C}">
      <dgm:prSet/>
      <dgm:spPr/>
      <dgm:t>
        <a:bodyPr/>
        <a:lstStyle/>
        <a:p>
          <a:endParaRPr lang="en-US"/>
        </a:p>
      </dgm:t>
    </dgm:pt>
    <dgm:pt modelId="{591DA371-A288-4654-8124-09D8E15AEE6E}">
      <dgm:prSet/>
      <dgm:spPr/>
      <dgm:t>
        <a:bodyPr/>
        <a:lstStyle/>
        <a:p>
          <a:r>
            <a:rPr lang="en-US" dirty="0"/>
            <a:t>Assign a Critical Rating (1 to 5): A numeric rating is assigned:</a:t>
          </a:r>
        </a:p>
      </dgm:t>
    </dgm:pt>
    <dgm:pt modelId="{78DD390A-DD7D-4609-926E-2122DA2D3FAD}" type="parTrans" cxnId="{BE700975-F133-4A5E-AEE1-0A58A9ECECF3}">
      <dgm:prSet/>
      <dgm:spPr/>
      <dgm:t>
        <a:bodyPr/>
        <a:lstStyle/>
        <a:p>
          <a:endParaRPr lang="en-US"/>
        </a:p>
      </dgm:t>
    </dgm:pt>
    <dgm:pt modelId="{A83CCCDF-E4B3-4827-8E82-EF727C0BB801}" type="sibTrans" cxnId="{BE700975-F133-4A5E-AEE1-0A58A9ECECF3}">
      <dgm:prSet/>
      <dgm:spPr/>
      <dgm:t>
        <a:bodyPr/>
        <a:lstStyle/>
        <a:p>
          <a:endParaRPr lang="en-US"/>
        </a:p>
      </dgm:t>
    </dgm:pt>
    <dgm:pt modelId="{F2002DCE-96CA-463F-AD71-E80B611479F5}">
      <dgm:prSet/>
      <dgm:spPr/>
      <dgm:t>
        <a:bodyPr/>
        <a:lstStyle/>
        <a:p>
          <a:r>
            <a:rPr lang="en-US" dirty="0"/>
            <a:t>5 for most critical/common diagnoses (top 20%),</a:t>
          </a:r>
        </a:p>
      </dgm:t>
    </dgm:pt>
    <dgm:pt modelId="{A83DDEBF-BCC1-4B72-8075-F30EF9470870}" type="parTrans" cxnId="{3F1E022D-CF4C-4466-B764-7B027B1E28B6}">
      <dgm:prSet/>
      <dgm:spPr/>
      <dgm:t>
        <a:bodyPr/>
        <a:lstStyle/>
        <a:p>
          <a:endParaRPr lang="en-US"/>
        </a:p>
      </dgm:t>
    </dgm:pt>
    <dgm:pt modelId="{5AE7841B-D358-4953-8291-4D1C4F37FB74}" type="sibTrans" cxnId="{3F1E022D-CF4C-4466-B764-7B027B1E28B6}">
      <dgm:prSet/>
      <dgm:spPr/>
      <dgm:t>
        <a:bodyPr/>
        <a:lstStyle/>
        <a:p>
          <a:endParaRPr lang="en-US"/>
        </a:p>
      </dgm:t>
    </dgm:pt>
    <dgm:pt modelId="{08019CCE-21D6-4CDA-8E47-9C1F0B2779AA}">
      <dgm:prSet/>
      <dgm:spPr/>
      <dgm:t>
        <a:bodyPr/>
        <a:lstStyle/>
        <a:p>
          <a:r>
            <a:rPr lang="en-US" dirty="0"/>
            <a:t>1 for least frequent/critical (bottom 20%).</a:t>
          </a:r>
        </a:p>
      </dgm:t>
    </dgm:pt>
    <dgm:pt modelId="{C9F13F43-FA79-4328-A38E-C61D429BAB25}" type="parTrans" cxnId="{2AAC0AEA-92FD-4848-B659-F33D4494B034}">
      <dgm:prSet/>
      <dgm:spPr/>
      <dgm:t>
        <a:bodyPr/>
        <a:lstStyle/>
        <a:p>
          <a:endParaRPr lang="en-US"/>
        </a:p>
      </dgm:t>
    </dgm:pt>
    <dgm:pt modelId="{80BF41D9-5C10-42B0-BDCB-60FD24BBDB43}" type="sibTrans" cxnId="{2AAC0AEA-92FD-4848-B659-F33D4494B034}">
      <dgm:prSet/>
      <dgm:spPr/>
      <dgm:t>
        <a:bodyPr/>
        <a:lstStyle/>
        <a:p>
          <a:endParaRPr lang="en-US"/>
        </a:p>
      </dgm:t>
    </dgm:pt>
    <dgm:pt modelId="{306E15AC-1719-4557-805B-8FC8D6BFB0BF}">
      <dgm:prSet/>
      <dgm:spPr/>
      <dgm:t>
        <a:bodyPr/>
        <a:lstStyle/>
        <a:p>
          <a:r>
            <a:rPr lang="en-US" dirty="0"/>
            <a:t>Attach</a:t>
          </a:r>
        </a:p>
      </dgm:t>
    </dgm:pt>
    <dgm:pt modelId="{A4579392-4416-4AB0-A026-49CBEC99FB5F}" type="parTrans" cxnId="{03BD2609-7C10-426F-B7F7-6746B701B97D}">
      <dgm:prSet/>
      <dgm:spPr/>
      <dgm:t>
        <a:bodyPr/>
        <a:lstStyle/>
        <a:p>
          <a:endParaRPr lang="en-US"/>
        </a:p>
      </dgm:t>
    </dgm:pt>
    <dgm:pt modelId="{DAFA1F7A-22D5-42F6-9D84-C7937DA5EE87}" type="sibTrans" cxnId="{03BD2609-7C10-426F-B7F7-6746B701B97D}">
      <dgm:prSet/>
      <dgm:spPr/>
      <dgm:t>
        <a:bodyPr/>
        <a:lstStyle/>
        <a:p>
          <a:endParaRPr lang="en-US"/>
        </a:p>
      </dgm:t>
    </dgm:pt>
    <dgm:pt modelId="{380239A6-AA10-4286-90E2-016214061275}">
      <dgm:prSet/>
      <dgm:spPr/>
      <dgm:t>
        <a:bodyPr/>
        <a:lstStyle/>
        <a:p>
          <a:r>
            <a:rPr lang="en-US" dirty="0"/>
            <a:t>Attach Rating to Each Record:</a:t>
          </a:r>
        </a:p>
      </dgm:t>
    </dgm:pt>
    <dgm:pt modelId="{2D91928D-FC93-44ED-9670-B5B4F1A17136}" type="parTrans" cxnId="{C20E5DB1-D979-4A2F-91BA-1D79AE799C89}">
      <dgm:prSet/>
      <dgm:spPr/>
      <dgm:t>
        <a:bodyPr/>
        <a:lstStyle/>
        <a:p>
          <a:endParaRPr lang="en-US"/>
        </a:p>
      </dgm:t>
    </dgm:pt>
    <dgm:pt modelId="{0BDD6338-36A6-406B-BF3D-87CAE937E678}" type="sibTrans" cxnId="{C20E5DB1-D979-4A2F-91BA-1D79AE799C89}">
      <dgm:prSet/>
      <dgm:spPr/>
      <dgm:t>
        <a:bodyPr/>
        <a:lstStyle/>
        <a:p>
          <a:endParaRPr lang="en-US"/>
        </a:p>
      </dgm:t>
    </dgm:pt>
    <dgm:pt modelId="{F3645A36-3446-4861-BFC9-01B170E44A46}">
      <dgm:prSet/>
      <dgm:spPr/>
      <dgm:t>
        <a:bodyPr/>
        <a:lstStyle/>
        <a:p>
          <a:pPr rtl="0"/>
          <a:r>
            <a:rPr lang="en-US" dirty="0"/>
            <a:t>The new rating is added as a column to the dataset, so each diagnosis now carries a “criticality score”</a:t>
          </a:r>
          <a:r>
            <a:rPr lang="en-US" dirty="0">
              <a:latin typeface="Aptos Display" panose="02110004020202020204"/>
            </a:rPr>
            <a:t> </a:t>
          </a:r>
          <a:r>
            <a:rPr lang="en-US" dirty="0"/>
            <a:t> to its marital status group.</a:t>
          </a:r>
        </a:p>
      </dgm:t>
    </dgm:pt>
    <dgm:pt modelId="{4AB335FC-12AE-4B95-8FE7-CB0559463B9E}" type="parTrans" cxnId="{69D28CEA-6324-4189-B76B-B0C1B5D974C8}">
      <dgm:prSet/>
      <dgm:spPr/>
      <dgm:t>
        <a:bodyPr/>
        <a:lstStyle/>
        <a:p>
          <a:endParaRPr lang="en-US"/>
        </a:p>
      </dgm:t>
    </dgm:pt>
    <dgm:pt modelId="{05B24BFF-33F3-40D0-B470-5313FF9F1656}" type="sibTrans" cxnId="{69D28CEA-6324-4189-B76B-B0C1B5D974C8}">
      <dgm:prSet/>
      <dgm:spPr/>
      <dgm:t>
        <a:bodyPr/>
        <a:lstStyle/>
        <a:p>
          <a:endParaRPr lang="en-US"/>
        </a:p>
      </dgm:t>
    </dgm:pt>
    <dgm:pt modelId="{622B3281-E41C-4F60-8B87-DC5594836658}" type="pres">
      <dgm:prSet presAssocID="{5DA1563E-024F-42C2-8DD3-39D63152F36A}" presName="linearFlow" presStyleCnt="0">
        <dgm:presLayoutVars>
          <dgm:dir/>
          <dgm:animLvl val="lvl"/>
          <dgm:resizeHandles val="exact"/>
        </dgm:presLayoutVars>
      </dgm:prSet>
      <dgm:spPr/>
    </dgm:pt>
    <dgm:pt modelId="{69DE8A41-7009-491C-A2EB-4D853ACA5B3F}" type="pres">
      <dgm:prSet presAssocID="{CD7B735C-2798-4EC8-83FF-D815B9DE8CB0}" presName="composite" presStyleCnt="0"/>
      <dgm:spPr/>
    </dgm:pt>
    <dgm:pt modelId="{7CC97287-0B07-45FC-B37A-95A9D49CE331}" type="pres">
      <dgm:prSet presAssocID="{CD7B735C-2798-4EC8-83FF-D815B9DE8CB0}" presName="parentText" presStyleLbl="alignNode1" presStyleIdx="0" presStyleCnt="5">
        <dgm:presLayoutVars>
          <dgm:chMax val="1"/>
          <dgm:bulletEnabled val="1"/>
        </dgm:presLayoutVars>
      </dgm:prSet>
      <dgm:spPr/>
    </dgm:pt>
    <dgm:pt modelId="{5B1F8EF9-778F-48FA-A912-C195D2D962F1}" type="pres">
      <dgm:prSet presAssocID="{CD7B735C-2798-4EC8-83FF-D815B9DE8CB0}" presName="descendantText" presStyleLbl="alignAcc1" presStyleIdx="0" presStyleCnt="5">
        <dgm:presLayoutVars>
          <dgm:bulletEnabled val="1"/>
        </dgm:presLayoutVars>
      </dgm:prSet>
      <dgm:spPr/>
    </dgm:pt>
    <dgm:pt modelId="{DDD6B420-80D3-41CB-B293-91D59CE0076E}" type="pres">
      <dgm:prSet presAssocID="{61B80219-8F08-4DEB-8E0E-099800C6CF61}" presName="sp" presStyleCnt="0"/>
      <dgm:spPr/>
    </dgm:pt>
    <dgm:pt modelId="{5D37E1CD-C98D-4D0C-8B27-BAE307B7E437}" type="pres">
      <dgm:prSet presAssocID="{4EDD1158-1309-40E4-B64A-E02BCD9153A6}" presName="composite" presStyleCnt="0"/>
      <dgm:spPr/>
    </dgm:pt>
    <dgm:pt modelId="{61E1C315-6560-4672-989E-D1F4E9D2D428}" type="pres">
      <dgm:prSet presAssocID="{4EDD1158-1309-40E4-B64A-E02BCD9153A6}" presName="parentText" presStyleLbl="alignNode1" presStyleIdx="1" presStyleCnt="5">
        <dgm:presLayoutVars>
          <dgm:chMax val="1"/>
          <dgm:bulletEnabled val="1"/>
        </dgm:presLayoutVars>
      </dgm:prSet>
      <dgm:spPr/>
    </dgm:pt>
    <dgm:pt modelId="{B3674906-0918-4F21-8E75-EFA2499AAA45}" type="pres">
      <dgm:prSet presAssocID="{4EDD1158-1309-40E4-B64A-E02BCD9153A6}" presName="descendantText" presStyleLbl="alignAcc1" presStyleIdx="1" presStyleCnt="5">
        <dgm:presLayoutVars>
          <dgm:bulletEnabled val="1"/>
        </dgm:presLayoutVars>
      </dgm:prSet>
      <dgm:spPr/>
    </dgm:pt>
    <dgm:pt modelId="{47D72E7A-027F-47E8-85F5-96D6EF93B6F2}" type="pres">
      <dgm:prSet presAssocID="{D72F6BAE-B317-446D-AC27-8EFA8249455C}" presName="sp" presStyleCnt="0"/>
      <dgm:spPr/>
    </dgm:pt>
    <dgm:pt modelId="{326A1117-9C58-478A-9EF1-D25B4B3AB802}" type="pres">
      <dgm:prSet presAssocID="{567AD76A-116B-4800-A18F-ACE3CE7062B8}" presName="composite" presStyleCnt="0"/>
      <dgm:spPr/>
    </dgm:pt>
    <dgm:pt modelId="{97B455CA-8A94-4642-BA81-132FE7136D31}" type="pres">
      <dgm:prSet presAssocID="{567AD76A-116B-4800-A18F-ACE3CE7062B8}" presName="parentText" presStyleLbl="alignNode1" presStyleIdx="2" presStyleCnt="5">
        <dgm:presLayoutVars>
          <dgm:chMax val="1"/>
          <dgm:bulletEnabled val="1"/>
        </dgm:presLayoutVars>
      </dgm:prSet>
      <dgm:spPr/>
    </dgm:pt>
    <dgm:pt modelId="{3AAC0E06-10E6-4703-8CB0-246CE07AD902}" type="pres">
      <dgm:prSet presAssocID="{567AD76A-116B-4800-A18F-ACE3CE7062B8}" presName="descendantText" presStyleLbl="alignAcc1" presStyleIdx="2" presStyleCnt="5">
        <dgm:presLayoutVars>
          <dgm:bulletEnabled val="1"/>
        </dgm:presLayoutVars>
      </dgm:prSet>
      <dgm:spPr/>
    </dgm:pt>
    <dgm:pt modelId="{F251EBB5-76CB-40B9-A323-E791D0FB869E}" type="pres">
      <dgm:prSet presAssocID="{58FC6395-1BB5-40AC-A9F0-6CC3C6665BA8}" presName="sp" presStyleCnt="0"/>
      <dgm:spPr/>
    </dgm:pt>
    <dgm:pt modelId="{68DEBC49-990A-4955-BCF3-9329B83363BC}" type="pres">
      <dgm:prSet presAssocID="{667E9CEE-26DC-42BA-8779-92D3B34C830B}" presName="composite" presStyleCnt="0"/>
      <dgm:spPr/>
    </dgm:pt>
    <dgm:pt modelId="{EAAD66C6-886A-4893-96D9-3B523F524873}" type="pres">
      <dgm:prSet presAssocID="{667E9CEE-26DC-42BA-8779-92D3B34C830B}" presName="parentText" presStyleLbl="alignNode1" presStyleIdx="3" presStyleCnt="5">
        <dgm:presLayoutVars>
          <dgm:chMax val="1"/>
          <dgm:bulletEnabled val="1"/>
        </dgm:presLayoutVars>
      </dgm:prSet>
      <dgm:spPr/>
    </dgm:pt>
    <dgm:pt modelId="{2FBCC175-DA48-462E-BD8D-F3202D8FA706}" type="pres">
      <dgm:prSet presAssocID="{667E9CEE-26DC-42BA-8779-92D3B34C830B}" presName="descendantText" presStyleLbl="alignAcc1" presStyleIdx="3" presStyleCnt="5">
        <dgm:presLayoutVars>
          <dgm:bulletEnabled val="1"/>
        </dgm:presLayoutVars>
      </dgm:prSet>
      <dgm:spPr/>
    </dgm:pt>
    <dgm:pt modelId="{9E0351AB-F169-4F2E-84DC-AC861DC8BBFA}" type="pres">
      <dgm:prSet presAssocID="{9C0FBB22-E925-4DA8-9610-B4C4EF5E5AD3}" presName="sp" presStyleCnt="0"/>
      <dgm:spPr/>
    </dgm:pt>
    <dgm:pt modelId="{A0ED7EF1-2A5B-46F0-813E-22C9826DE42D}" type="pres">
      <dgm:prSet presAssocID="{306E15AC-1719-4557-805B-8FC8D6BFB0BF}" presName="composite" presStyleCnt="0"/>
      <dgm:spPr/>
    </dgm:pt>
    <dgm:pt modelId="{DB80C2B8-CEDF-459B-AFC3-D4A33296525D}" type="pres">
      <dgm:prSet presAssocID="{306E15AC-1719-4557-805B-8FC8D6BFB0BF}" presName="parentText" presStyleLbl="alignNode1" presStyleIdx="4" presStyleCnt="5">
        <dgm:presLayoutVars>
          <dgm:chMax val="1"/>
          <dgm:bulletEnabled val="1"/>
        </dgm:presLayoutVars>
      </dgm:prSet>
      <dgm:spPr/>
    </dgm:pt>
    <dgm:pt modelId="{19032151-C250-47D3-AC41-0A15308E40B9}" type="pres">
      <dgm:prSet presAssocID="{306E15AC-1719-4557-805B-8FC8D6BFB0BF}" presName="descendantText" presStyleLbl="alignAcc1" presStyleIdx="4" presStyleCnt="5">
        <dgm:presLayoutVars>
          <dgm:bulletEnabled val="1"/>
        </dgm:presLayoutVars>
      </dgm:prSet>
      <dgm:spPr/>
    </dgm:pt>
  </dgm:ptLst>
  <dgm:cxnLst>
    <dgm:cxn modelId="{30169700-CFF0-427C-8725-ADD2D9EE044C}" srcId="{5DA1563E-024F-42C2-8DD3-39D63152F36A}" destId="{667E9CEE-26DC-42BA-8779-92D3B34C830B}" srcOrd="3" destOrd="0" parTransId="{64CDF576-D364-4780-9F19-D3DD528F4E35}" sibTransId="{9C0FBB22-E925-4DA8-9610-B4C4EF5E5AD3}"/>
    <dgm:cxn modelId="{381FA807-D64C-4434-B243-EBBF89B860A0}" srcId="{5DA1563E-024F-42C2-8DD3-39D63152F36A}" destId="{CD7B735C-2798-4EC8-83FF-D815B9DE8CB0}" srcOrd="0" destOrd="0" parTransId="{FAA66095-789C-481C-B84B-ED8065E2C242}" sibTransId="{61B80219-8F08-4DEB-8E0E-099800C6CF61}"/>
    <dgm:cxn modelId="{03BD2609-7C10-426F-B7F7-6746B701B97D}" srcId="{5DA1563E-024F-42C2-8DD3-39D63152F36A}" destId="{306E15AC-1719-4557-805B-8FC8D6BFB0BF}" srcOrd="4" destOrd="0" parTransId="{A4579392-4416-4AB0-A026-49CBEC99FB5F}" sibTransId="{DAFA1F7A-22D5-42F6-9D84-C7937DA5EE87}"/>
    <dgm:cxn modelId="{84789F14-5F13-4C30-B49A-E167D47BDDB0}" type="presOf" srcId="{5DA1563E-024F-42C2-8DD3-39D63152F36A}" destId="{622B3281-E41C-4F60-8B87-DC5594836658}" srcOrd="0" destOrd="0" presId="urn:microsoft.com/office/officeart/2005/8/layout/chevron2"/>
    <dgm:cxn modelId="{FB8D1A19-A057-4DF7-B9E6-23DBC912D605}" type="presOf" srcId="{591DA371-A288-4654-8124-09D8E15AEE6E}" destId="{2FBCC175-DA48-462E-BD8D-F3202D8FA706}" srcOrd="0" destOrd="0" presId="urn:microsoft.com/office/officeart/2005/8/layout/chevron2"/>
    <dgm:cxn modelId="{31B45919-7E7D-43A6-A62C-E10EC14639EA}" srcId="{567AD76A-116B-4800-A18F-ACE3CE7062B8}" destId="{06EEDBAC-FEEC-4E2A-8A01-FACAC5FCB35D}" srcOrd="0" destOrd="0" parTransId="{EFF8D820-C3E6-4A43-A809-88ECF46DB8E5}" sibTransId="{6ADF1C3E-E7AD-43C2-B6DE-20DA60E3541B}"/>
    <dgm:cxn modelId="{2E918920-B020-4B99-90C7-0AD167261F53}" type="presOf" srcId="{667E9CEE-26DC-42BA-8779-92D3B34C830B}" destId="{EAAD66C6-886A-4893-96D9-3B523F524873}" srcOrd="0" destOrd="0" presId="urn:microsoft.com/office/officeart/2005/8/layout/chevron2"/>
    <dgm:cxn modelId="{A5B3AC22-F861-4AFC-9AB4-786E11645BCE}" type="presOf" srcId="{CD7B735C-2798-4EC8-83FF-D815B9DE8CB0}" destId="{7CC97287-0B07-45FC-B37A-95A9D49CE331}" srcOrd="0" destOrd="0" presId="urn:microsoft.com/office/officeart/2005/8/layout/chevron2"/>
    <dgm:cxn modelId="{0FCFA728-D6ED-4513-AC98-9133A58A480B}" srcId="{5DA1563E-024F-42C2-8DD3-39D63152F36A}" destId="{567AD76A-116B-4800-A18F-ACE3CE7062B8}" srcOrd="2" destOrd="0" parTransId="{9C57889D-DC6A-4E82-8836-F8239A268880}" sibTransId="{58FC6395-1BB5-40AC-A9F0-6CC3C6665BA8}"/>
    <dgm:cxn modelId="{8C37402C-FA31-40B9-8100-7F87C746E2FE}" type="presOf" srcId="{08019CCE-21D6-4CDA-8E47-9C1F0B2779AA}" destId="{2FBCC175-DA48-462E-BD8D-F3202D8FA706}" srcOrd="0" destOrd="2" presId="urn:microsoft.com/office/officeart/2005/8/layout/chevron2"/>
    <dgm:cxn modelId="{3F1E022D-CF4C-4466-B764-7B027B1E28B6}" srcId="{667E9CEE-26DC-42BA-8779-92D3B34C830B}" destId="{F2002DCE-96CA-463F-AD71-E80B611479F5}" srcOrd="1" destOrd="0" parTransId="{A83DDEBF-BCC1-4B72-8075-F30EF9470870}" sibTransId="{5AE7841B-D358-4953-8291-4D1C4F37FB74}"/>
    <dgm:cxn modelId="{0B12773E-2DB3-4FCB-9F7C-B9E33655709B}" srcId="{4EDD1158-1309-40E4-B64A-E02BCD9153A6}" destId="{3273B239-E341-428B-BA08-B191455B10D9}" srcOrd="0" destOrd="0" parTransId="{36F3D34A-6BEF-45EF-8419-607B989B317E}" sibTransId="{93812735-5E6F-47A2-A06E-017AF0DC6D5F}"/>
    <dgm:cxn modelId="{C073E34D-666F-414A-822F-978E963DAAB4}" type="presOf" srcId="{380239A6-AA10-4286-90E2-016214061275}" destId="{19032151-C250-47D3-AC41-0A15308E40B9}" srcOrd="0" destOrd="0" presId="urn:microsoft.com/office/officeart/2005/8/layout/chevron2"/>
    <dgm:cxn modelId="{226DBF54-5348-49C1-A33D-3498DC246B65}" type="presOf" srcId="{F2002DCE-96CA-463F-AD71-E80B611479F5}" destId="{2FBCC175-DA48-462E-BD8D-F3202D8FA706}" srcOrd="0" destOrd="1" presId="urn:microsoft.com/office/officeart/2005/8/layout/chevron2"/>
    <dgm:cxn modelId="{BE700975-F133-4A5E-AEE1-0A58A9ECECF3}" srcId="{667E9CEE-26DC-42BA-8779-92D3B34C830B}" destId="{591DA371-A288-4654-8124-09D8E15AEE6E}" srcOrd="0" destOrd="0" parTransId="{78DD390A-DD7D-4609-926E-2122DA2D3FAD}" sibTransId="{A83CCCDF-E4B3-4827-8E82-EF727C0BB801}"/>
    <dgm:cxn modelId="{78BD658F-0AE2-47EF-BA32-87C9B3F99D36}" type="presOf" srcId="{3273B239-E341-428B-BA08-B191455B10D9}" destId="{B3674906-0918-4F21-8E75-EFA2499AAA45}" srcOrd="0" destOrd="0" presId="urn:microsoft.com/office/officeart/2005/8/layout/chevron2"/>
    <dgm:cxn modelId="{5305C899-F3A1-4616-9FEA-265BF8ACED16}" type="presOf" srcId="{06EEDBAC-FEEC-4E2A-8A01-FACAC5FCB35D}" destId="{3AAC0E06-10E6-4703-8CB0-246CE07AD902}" srcOrd="0" destOrd="0" presId="urn:microsoft.com/office/officeart/2005/8/layout/chevron2"/>
    <dgm:cxn modelId="{41070EA5-E63D-4140-998B-480A2A006D31}" type="presOf" srcId="{4EDD1158-1309-40E4-B64A-E02BCD9153A6}" destId="{61E1C315-6560-4672-989E-D1F4E9D2D428}" srcOrd="0" destOrd="0" presId="urn:microsoft.com/office/officeart/2005/8/layout/chevron2"/>
    <dgm:cxn modelId="{6ECA2DAA-D307-49A0-B532-3AF5E82A6B6B}" type="presOf" srcId="{567AD76A-116B-4800-A18F-ACE3CE7062B8}" destId="{97B455CA-8A94-4642-BA81-132FE7136D31}" srcOrd="0" destOrd="0" presId="urn:microsoft.com/office/officeart/2005/8/layout/chevron2"/>
    <dgm:cxn modelId="{061A85AC-2C6E-40E5-9B39-1D1180F8F410}" type="presOf" srcId="{1F6EC6DF-7215-4DC6-971D-F5E24A8D8157}" destId="{5B1F8EF9-778F-48FA-A912-C195D2D962F1}" srcOrd="0" destOrd="0" presId="urn:microsoft.com/office/officeart/2005/8/layout/chevron2"/>
    <dgm:cxn modelId="{C20E5DB1-D979-4A2F-91BA-1D79AE799C89}" srcId="{306E15AC-1719-4557-805B-8FC8D6BFB0BF}" destId="{380239A6-AA10-4286-90E2-016214061275}" srcOrd="0" destOrd="0" parTransId="{2D91928D-FC93-44ED-9670-B5B4F1A17136}" sibTransId="{0BDD6338-36A6-406B-BF3D-87CAE937E678}"/>
    <dgm:cxn modelId="{D82EC9C3-F4A4-4BEB-9C0E-31DC5C58F58D}" type="presOf" srcId="{306E15AC-1719-4557-805B-8FC8D6BFB0BF}" destId="{DB80C2B8-CEDF-459B-AFC3-D4A33296525D}" srcOrd="0" destOrd="0" presId="urn:microsoft.com/office/officeart/2005/8/layout/chevron2"/>
    <dgm:cxn modelId="{5D8067E2-E0B9-4A02-9590-95E8DCB89DE1}" srcId="{CD7B735C-2798-4EC8-83FF-D815B9DE8CB0}" destId="{1F6EC6DF-7215-4DC6-971D-F5E24A8D8157}" srcOrd="0" destOrd="0" parTransId="{5864B36A-7FF7-4784-B34E-17AC75605364}" sibTransId="{2FB7C8A9-E48F-463E-92E8-88440A41B863}"/>
    <dgm:cxn modelId="{6BA90BE5-ABF0-40DB-99AA-E804E923E6F1}" srcId="{5DA1563E-024F-42C2-8DD3-39D63152F36A}" destId="{4EDD1158-1309-40E4-B64A-E02BCD9153A6}" srcOrd="1" destOrd="0" parTransId="{EF703DB1-6352-4F78-90EF-9619F9D22D8B}" sibTransId="{D72F6BAE-B317-446D-AC27-8EFA8249455C}"/>
    <dgm:cxn modelId="{2AAC0AEA-92FD-4848-B659-F33D4494B034}" srcId="{667E9CEE-26DC-42BA-8779-92D3B34C830B}" destId="{08019CCE-21D6-4CDA-8E47-9C1F0B2779AA}" srcOrd="2" destOrd="0" parTransId="{C9F13F43-FA79-4328-A38E-C61D429BAB25}" sibTransId="{80BF41D9-5C10-42B0-BDCB-60FD24BBDB43}"/>
    <dgm:cxn modelId="{69D28CEA-6324-4189-B76B-B0C1B5D974C8}" srcId="{380239A6-AA10-4286-90E2-016214061275}" destId="{F3645A36-3446-4861-BFC9-01B170E44A46}" srcOrd="0" destOrd="0" parTransId="{4AB335FC-12AE-4B95-8FE7-CB0559463B9E}" sibTransId="{05B24BFF-33F3-40D0-B470-5313FF9F1656}"/>
    <dgm:cxn modelId="{6D9F45F7-64EE-41B2-96C2-1ADEC617ABEC}" type="presOf" srcId="{F3645A36-3446-4861-BFC9-01B170E44A46}" destId="{19032151-C250-47D3-AC41-0A15308E40B9}" srcOrd="0" destOrd="1" presId="urn:microsoft.com/office/officeart/2005/8/layout/chevron2"/>
    <dgm:cxn modelId="{D0658884-F159-4480-8329-F4C314DF2269}" type="presParOf" srcId="{622B3281-E41C-4F60-8B87-DC5594836658}" destId="{69DE8A41-7009-491C-A2EB-4D853ACA5B3F}" srcOrd="0" destOrd="0" presId="urn:microsoft.com/office/officeart/2005/8/layout/chevron2"/>
    <dgm:cxn modelId="{BC21BFA8-753C-45DE-85C6-EBC10244F9B2}" type="presParOf" srcId="{69DE8A41-7009-491C-A2EB-4D853ACA5B3F}" destId="{7CC97287-0B07-45FC-B37A-95A9D49CE331}" srcOrd="0" destOrd="0" presId="urn:microsoft.com/office/officeart/2005/8/layout/chevron2"/>
    <dgm:cxn modelId="{92B9131D-A9B0-4782-82C1-BD0A17DBF1D0}" type="presParOf" srcId="{69DE8A41-7009-491C-A2EB-4D853ACA5B3F}" destId="{5B1F8EF9-778F-48FA-A912-C195D2D962F1}" srcOrd="1" destOrd="0" presId="urn:microsoft.com/office/officeart/2005/8/layout/chevron2"/>
    <dgm:cxn modelId="{49883310-660E-42F0-B796-CDD21C196154}" type="presParOf" srcId="{622B3281-E41C-4F60-8B87-DC5594836658}" destId="{DDD6B420-80D3-41CB-B293-91D59CE0076E}" srcOrd="1" destOrd="0" presId="urn:microsoft.com/office/officeart/2005/8/layout/chevron2"/>
    <dgm:cxn modelId="{01E9D7C0-B512-4E93-866A-3AFA96EE3ADC}" type="presParOf" srcId="{622B3281-E41C-4F60-8B87-DC5594836658}" destId="{5D37E1CD-C98D-4D0C-8B27-BAE307B7E437}" srcOrd="2" destOrd="0" presId="urn:microsoft.com/office/officeart/2005/8/layout/chevron2"/>
    <dgm:cxn modelId="{388D1AD0-634D-40FB-BDD5-B841236E153E}" type="presParOf" srcId="{5D37E1CD-C98D-4D0C-8B27-BAE307B7E437}" destId="{61E1C315-6560-4672-989E-D1F4E9D2D428}" srcOrd="0" destOrd="0" presId="urn:microsoft.com/office/officeart/2005/8/layout/chevron2"/>
    <dgm:cxn modelId="{21524EC0-E318-4D5F-9A15-DFA409458739}" type="presParOf" srcId="{5D37E1CD-C98D-4D0C-8B27-BAE307B7E437}" destId="{B3674906-0918-4F21-8E75-EFA2499AAA45}" srcOrd="1" destOrd="0" presId="urn:microsoft.com/office/officeart/2005/8/layout/chevron2"/>
    <dgm:cxn modelId="{912A633C-FFEC-45AF-87C1-A3AED13E8554}" type="presParOf" srcId="{622B3281-E41C-4F60-8B87-DC5594836658}" destId="{47D72E7A-027F-47E8-85F5-96D6EF93B6F2}" srcOrd="3" destOrd="0" presId="urn:microsoft.com/office/officeart/2005/8/layout/chevron2"/>
    <dgm:cxn modelId="{07C59414-DEA5-4A09-8DBF-6D1AD920EAB5}" type="presParOf" srcId="{622B3281-E41C-4F60-8B87-DC5594836658}" destId="{326A1117-9C58-478A-9EF1-D25B4B3AB802}" srcOrd="4" destOrd="0" presId="urn:microsoft.com/office/officeart/2005/8/layout/chevron2"/>
    <dgm:cxn modelId="{0533EE2C-23AB-42EF-86E1-E31022F1E12A}" type="presParOf" srcId="{326A1117-9C58-478A-9EF1-D25B4B3AB802}" destId="{97B455CA-8A94-4642-BA81-132FE7136D31}" srcOrd="0" destOrd="0" presId="urn:microsoft.com/office/officeart/2005/8/layout/chevron2"/>
    <dgm:cxn modelId="{8BA97932-F0B4-4B70-84D7-B11FE341C86B}" type="presParOf" srcId="{326A1117-9C58-478A-9EF1-D25B4B3AB802}" destId="{3AAC0E06-10E6-4703-8CB0-246CE07AD902}" srcOrd="1" destOrd="0" presId="urn:microsoft.com/office/officeart/2005/8/layout/chevron2"/>
    <dgm:cxn modelId="{7A4EE30A-B1F0-4158-8F67-B7BF8A97B31F}" type="presParOf" srcId="{622B3281-E41C-4F60-8B87-DC5594836658}" destId="{F251EBB5-76CB-40B9-A323-E791D0FB869E}" srcOrd="5" destOrd="0" presId="urn:microsoft.com/office/officeart/2005/8/layout/chevron2"/>
    <dgm:cxn modelId="{729E3283-C6F6-4300-824D-2EE33770C97A}" type="presParOf" srcId="{622B3281-E41C-4F60-8B87-DC5594836658}" destId="{68DEBC49-990A-4955-BCF3-9329B83363BC}" srcOrd="6" destOrd="0" presId="urn:microsoft.com/office/officeart/2005/8/layout/chevron2"/>
    <dgm:cxn modelId="{4096AE0A-0BCE-44DC-B411-53D49CDABCE3}" type="presParOf" srcId="{68DEBC49-990A-4955-BCF3-9329B83363BC}" destId="{EAAD66C6-886A-4893-96D9-3B523F524873}" srcOrd="0" destOrd="0" presId="urn:microsoft.com/office/officeart/2005/8/layout/chevron2"/>
    <dgm:cxn modelId="{2D2A4641-4B85-41BB-89C2-7BCC644E89F5}" type="presParOf" srcId="{68DEBC49-990A-4955-BCF3-9329B83363BC}" destId="{2FBCC175-DA48-462E-BD8D-F3202D8FA706}" srcOrd="1" destOrd="0" presId="urn:microsoft.com/office/officeart/2005/8/layout/chevron2"/>
    <dgm:cxn modelId="{07200170-8D81-4A72-AE19-97914A3FA691}" type="presParOf" srcId="{622B3281-E41C-4F60-8B87-DC5594836658}" destId="{9E0351AB-F169-4F2E-84DC-AC861DC8BBFA}" srcOrd="7" destOrd="0" presId="urn:microsoft.com/office/officeart/2005/8/layout/chevron2"/>
    <dgm:cxn modelId="{DAD97F02-15CF-4128-BE0D-7CAA4A5FE4BD}" type="presParOf" srcId="{622B3281-E41C-4F60-8B87-DC5594836658}" destId="{A0ED7EF1-2A5B-46F0-813E-22C9826DE42D}" srcOrd="8" destOrd="0" presId="urn:microsoft.com/office/officeart/2005/8/layout/chevron2"/>
    <dgm:cxn modelId="{003606E4-D566-427C-B423-760A02810539}" type="presParOf" srcId="{A0ED7EF1-2A5B-46F0-813E-22C9826DE42D}" destId="{DB80C2B8-CEDF-459B-AFC3-D4A33296525D}" srcOrd="0" destOrd="0" presId="urn:microsoft.com/office/officeart/2005/8/layout/chevron2"/>
    <dgm:cxn modelId="{6C060C91-7F6B-4B14-B93C-2ABB13900E6E}" type="presParOf" srcId="{A0ED7EF1-2A5B-46F0-813E-22C9826DE42D}" destId="{19032151-C250-47D3-AC41-0A15308E40B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60465F-4A9F-498E-8E03-5D45C0B1BD5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0A5FC65-C470-424C-806B-2260DF2C7C33}">
      <dgm:prSet phldrT="[Text]" phldr="0"/>
      <dgm:spPr/>
      <dgm:t>
        <a:bodyPr/>
        <a:lstStyle/>
        <a:p>
          <a:r>
            <a:rPr lang="en-US" b="1" dirty="0">
              <a:latin typeface="Aptos"/>
            </a:rPr>
            <a:t>Identifies Group-Specific Risks: </a:t>
          </a:r>
          <a:r>
            <a:rPr lang="en-US" dirty="0">
              <a:latin typeface="Aptos"/>
            </a:rPr>
            <a:t>Flags the most urgent diagnoses within eachmarital status group.</a:t>
          </a:r>
          <a:endParaRPr lang="en-US" dirty="0"/>
        </a:p>
      </dgm:t>
    </dgm:pt>
    <dgm:pt modelId="{949411FF-665A-4C66-82C9-0BF9974D14B0}" type="parTrans" cxnId="{1DA31906-2F2C-4826-99E6-AB117F662B48}">
      <dgm:prSet/>
      <dgm:spPr/>
      <dgm:t>
        <a:bodyPr/>
        <a:lstStyle/>
        <a:p>
          <a:endParaRPr lang="en-US"/>
        </a:p>
      </dgm:t>
    </dgm:pt>
    <dgm:pt modelId="{F42A71CA-DB1A-47E5-8F2B-EA408B371D98}" type="sibTrans" cxnId="{1DA31906-2F2C-4826-99E6-AB117F662B48}">
      <dgm:prSet/>
      <dgm:spPr/>
      <dgm:t>
        <a:bodyPr/>
        <a:lstStyle/>
        <a:p>
          <a:endParaRPr lang="en-US"/>
        </a:p>
      </dgm:t>
    </dgm:pt>
    <dgm:pt modelId="{CDD4CDB4-33AD-4940-AE04-6F710C87E7B7}">
      <dgm:prSet phldr="0"/>
      <dgm:spPr/>
      <dgm:t>
        <a:bodyPr/>
        <a:lstStyle/>
        <a:p>
          <a:pPr algn="just" rtl="0"/>
          <a:r>
            <a:rPr lang="en-US" dirty="0">
              <a:latin typeface="Aptos"/>
            </a:rPr>
            <a:t>lags the most urgent diagnoses within </a:t>
          </a:r>
          <a:r>
            <a:rPr lang="en-US" dirty="0" err="1">
              <a:latin typeface="Aptos"/>
            </a:rPr>
            <a:t>eachmarital</a:t>
          </a:r>
          <a:r>
            <a:rPr lang="en-US" dirty="0">
              <a:latin typeface="Aptos"/>
            </a:rPr>
            <a:t> status group.</a:t>
          </a:r>
        </a:p>
      </dgm:t>
    </dgm:pt>
    <dgm:pt modelId="{BFF8C350-7E15-43C4-AFE3-B0C3EEC92611}" type="parTrans" cxnId="{D79BAA29-3197-4EF2-B4EE-33C9E4599A29}">
      <dgm:prSet/>
      <dgm:spPr/>
    </dgm:pt>
    <dgm:pt modelId="{439E18B3-6281-40E8-A25D-36F8FF683B4D}" type="sibTrans" cxnId="{D79BAA29-3197-4EF2-B4EE-33C9E4599A29}">
      <dgm:prSet/>
      <dgm:spPr/>
    </dgm:pt>
    <dgm:pt modelId="{94071FE5-C1B4-4109-9C2B-3882BFE101D4}">
      <dgm:prSet phldr="0"/>
      <dgm:spPr/>
      <dgm:t>
        <a:bodyPr/>
        <a:lstStyle/>
        <a:p>
          <a:pPr algn="just" rtl="0"/>
          <a:r>
            <a:rPr lang="en-US" b="1" dirty="0">
              <a:latin typeface="Aptos"/>
            </a:rPr>
            <a:t>Simplifies Visualization: </a:t>
          </a:r>
          <a:r>
            <a:rPr lang="en-US" dirty="0">
              <a:latin typeface="Aptos"/>
            </a:rPr>
            <a:t>Enables easy color-coding or ranking in charts anddashboards.</a:t>
          </a:r>
        </a:p>
      </dgm:t>
    </dgm:pt>
    <dgm:pt modelId="{EE650D3B-02C2-4B4D-9796-D08A5149C244}" type="parTrans" cxnId="{A1BFFA52-AA3D-4947-B6FA-43B3618D70BB}">
      <dgm:prSet/>
      <dgm:spPr/>
    </dgm:pt>
    <dgm:pt modelId="{EF4C53E9-E1B0-47B3-AB34-A15565D392D6}" type="sibTrans" cxnId="{A1BFFA52-AA3D-4947-B6FA-43B3618D70BB}">
      <dgm:prSet/>
      <dgm:spPr/>
    </dgm:pt>
    <dgm:pt modelId="{9DC63865-7F6A-4459-8419-67DC2B732C9D}">
      <dgm:prSet phldr="0"/>
      <dgm:spPr/>
      <dgm:t>
        <a:bodyPr/>
        <a:lstStyle/>
        <a:p>
          <a:pPr rtl="0"/>
          <a:r>
            <a:rPr lang="en-US" b="1" dirty="0">
              <a:latin typeface="Aptos"/>
            </a:rPr>
            <a:t>Aids Prioritization: </a:t>
          </a:r>
          <a:r>
            <a:rPr lang="en-US" dirty="0">
              <a:latin typeface="Aptos"/>
            </a:rPr>
            <a:t>Highlights top-rated (5) conditions for focused clinical attention.</a:t>
          </a:r>
        </a:p>
      </dgm:t>
    </dgm:pt>
    <dgm:pt modelId="{1539C67E-FA82-4D0C-8DBB-7B16B491671A}" type="parTrans" cxnId="{F6375FDA-5C6F-4738-BA80-2586BCC7B5E3}">
      <dgm:prSet/>
      <dgm:spPr/>
    </dgm:pt>
    <dgm:pt modelId="{44E9F218-5F8E-4D52-80CE-0090473BAA19}" type="sibTrans" cxnId="{F6375FDA-5C6F-4738-BA80-2586BCC7B5E3}">
      <dgm:prSet/>
      <dgm:spPr/>
    </dgm:pt>
    <dgm:pt modelId="{79CBBC4E-AF61-40C6-B4F0-81F385CA0960}">
      <dgm:prSet phldr="0"/>
      <dgm:spPr/>
      <dgm:t>
        <a:bodyPr/>
        <a:lstStyle/>
        <a:p>
          <a:pPr rtl="0"/>
          <a:r>
            <a:rPr lang="en-US" b="1" dirty="0">
              <a:latin typeface="Aptos"/>
            </a:rPr>
            <a:t>Ensures Fair Comparison: </a:t>
          </a:r>
          <a:r>
            <a:rPr lang="en-US" dirty="0">
              <a:latin typeface="Aptos"/>
            </a:rPr>
            <a:t>Normalizes across groups, avoiding bias from group sizeor volume.</a:t>
          </a:r>
        </a:p>
      </dgm:t>
    </dgm:pt>
    <dgm:pt modelId="{8799F4D0-84FB-460F-AE1A-144A1836FA7F}" type="parTrans" cxnId="{36051C9D-80CE-4968-9894-705F2A144B5B}">
      <dgm:prSet/>
      <dgm:spPr/>
    </dgm:pt>
    <dgm:pt modelId="{E8635758-8FC6-401F-B763-E60607952FB0}" type="sibTrans" cxnId="{36051C9D-80CE-4968-9894-705F2A144B5B}">
      <dgm:prSet/>
      <dgm:spPr/>
    </dgm:pt>
    <dgm:pt modelId="{163636EA-9A36-473C-A593-4B9288B68362}">
      <dgm:prSet phldr="0"/>
      <dgm:spPr/>
      <dgm:t>
        <a:bodyPr/>
        <a:lstStyle/>
        <a:p>
          <a:pPr rtl="0"/>
          <a:r>
            <a:rPr lang="en-US" b="1" dirty="0">
              <a:latin typeface="Aptos"/>
            </a:rPr>
            <a:t>Supports Risk Modeling: </a:t>
          </a:r>
          <a:r>
            <a:rPr lang="en-US" dirty="0">
              <a:latin typeface="Aptos"/>
            </a:rPr>
            <a:t>Useful as input for predictive analytics and health riskscoring.</a:t>
          </a:r>
        </a:p>
      </dgm:t>
    </dgm:pt>
    <dgm:pt modelId="{6D99699C-1714-42C1-8F1E-F1203AD00D7F}" type="parTrans" cxnId="{8B7264AE-FD50-4E5C-8534-DE03C1B00B2D}">
      <dgm:prSet/>
      <dgm:spPr/>
    </dgm:pt>
    <dgm:pt modelId="{629F9507-B676-496D-92A3-D10940260051}" type="sibTrans" cxnId="{8B7264AE-FD50-4E5C-8534-DE03C1B00B2D}">
      <dgm:prSet/>
      <dgm:spPr/>
    </dgm:pt>
    <dgm:pt modelId="{D825F42F-7696-4AB5-AA34-F0C13AB1CE03}" type="pres">
      <dgm:prSet presAssocID="{5760465F-4A9F-498E-8E03-5D45C0B1BD5D}" presName="linear" presStyleCnt="0">
        <dgm:presLayoutVars>
          <dgm:animLvl val="lvl"/>
          <dgm:resizeHandles val="exact"/>
        </dgm:presLayoutVars>
      </dgm:prSet>
      <dgm:spPr/>
    </dgm:pt>
    <dgm:pt modelId="{68C80AD2-70AE-4332-BF05-5869307580F2}" type="pres">
      <dgm:prSet presAssocID="{50A5FC65-C470-424C-806B-2260DF2C7C33}" presName="parentText" presStyleLbl="node1" presStyleIdx="0" presStyleCnt="6">
        <dgm:presLayoutVars>
          <dgm:chMax val="0"/>
          <dgm:bulletEnabled val="1"/>
        </dgm:presLayoutVars>
      </dgm:prSet>
      <dgm:spPr/>
    </dgm:pt>
    <dgm:pt modelId="{C3903773-7234-4BEE-A11F-AE927936D3C4}" type="pres">
      <dgm:prSet presAssocID="{F42A71CA-DB1A-47E5-8F2B-EA408B371D98}" presName="spacer" presStyleCnt="0"/>
      <dgm:spPr/>
    </dgm:pt>
    <dgm:pt modelId="{31F86C04-D9D8-4EC8-BEAF-53F90FB23572}" type="pres">
      <dgm:prSet presAssocID="{CDD4CDB4-33AD-4940-AE04-6F710C87E7B7}" presName="parentText" presStyleLbl="node1" presStyleIdx="1" presStyleCnt="6">
        <dgm:presLayoutVars>
          <dgm:chMax val="0"/>
          <dgm:bulletEnabled val="1"/>
        </dgm:presLayoutVars>
      </dgm:prSet>
      <dgm:spPr/>
    </dgm:pt>
    <dgm:pt modelId="{D0EB965C-FBCE-401D-A234-624392D25624}" type="pres">
      <dgm:prSet presAssocID="{439E18B3-6281-40E8-A25D-36F8FF683B4D}" presName="spacer" presStyleCnt="0"/>
      <dgm:spPr/>
    </dgm:pt>
    <dgm:pt modelId="{26E59169-36F2-4F4A-BC3F-FF064567B6BA}" type="pres">
      <dgm:prSet presAssocID="{94071FE5-C1B4-4109-9C2B-3882BFE101D4}" presName="parentText" presStyleLbl="node1" presStyleIdx="2" presStyleCnt="6">
        <dgm:presLayoutVars>
          <dgm:chMax val="0"/>
          <dgm:bulletEnabled val="1"/>
        </dgm:presLayoutVars>
      </dgm:prSet>
      <dgm:spPr/>
    </dgm:pt>
    <dgm:pt modelId="{BA11161E-FED0-48E0-870C-342E39FB6986}" type="pres">
      <dgm:prSet presAssocID="{EF4C53E9-E1B0-47B3-AB34-A15565D392D6}" presName="spacer" presStyleCnt="0"/>
      <dgm:spPr/>
    </dgm:pt>
    <dgm:pt modelId="{A5AF19FD-6BB6-4BC8-914E-CB0DEA60AB17}" type="pres">
      <dgm:prSet presAssocID="{9DC63865-7F6A-4459-8419-67DC2B732C9D}" presName="parentText" presStyleLbl="node1" presStyleIdx="3" presStyleCnt="6">
        <dgm:presLayoutVars>
          <dgm:chMax val="0"/>
          <dgm:bulletEnabled val="1"/>
        </dgm:presLayoutVars>
      </dgm:prSet>
      <dgm:spPr/>
    </dgm:pt>
    <dgm:pt modelId="{6330BD4F-41FF-4FDD-96D9-5868474F3F3A}" type="pres">
      <dgm:prSet presAssocID="{44E9F218-5F8E-4D52-80CE-0090473BAA19}" presName="spacer" presStyleCnt="0"/>
      <dgm:spPr/>
    </dgm:pt>
    <dgm:pt modelId="{C70FE470-53FE-4FE2-8EAC-9F1056D74768}" type="pres">
      <dgm:prSet presAssocID="{79CBBC4E-AF61-40C6-B4F0-81F385CA0960}" presName="parentText" presStyleLbl="node1" presStyleIdx="4" presStyleCnt="6">
        <dgm:presLayoutVars>
          <dgm:chMax val="0"/>
          <dgm:bulletEnabled val="1"/>
        </dgm:presLayoutVars>
      </dgm:prSet>
      <dgm:spPr/>
    </dgm:pt>
    <dgm:pt modelId="{9A070778-449F-43C0-9F1B-056847880A8D}" type="pres">
      <dgm:prSet presAssocID="{E8635758-8FC6-401F-B763-E60607952FB0}" presName="spacer" presStyleCnt="0"/>
      <dgm:spPr/>
    </dgm:pt>
    <dgm:pt modelId="{2DE0C872-36F2-4A91-AFC8-CF5CE3A07AE9}" type="pres">
      <dgm:prSet presAssocID="{163636EA-9A36-473C-A593-4B9288B68362}" presName="parentText" presStyleLbl="node1" presStyleIdx="5" presStyleCnt="6">
        <dgm:presLayoutVars>
          <dgm:chMax val="0"/>
          <dgm:bulletEnabled val="1"/>
        </dgm:presLayoutVars>
      </dgm:prSet>
      <dgm:spPr/>
    </dgm:pt>
  </dgm:ptLst>
  <dgm:cxnLst>
    <dgm:cxn modelId="{1DA31906-2F2C-4826-99E6-AB117F662B48}" srcId="{5760465F-4A9F-498E-8E03-5D45C0B1BD5D}" destId="{50A5FC65-C470-424C-806B-2260DF2C7C33}" srcOrd="0" destOrd="0" parTransId="{949411FF-665A-4C66-82C9-0BF9974D14B0}" sibTransId="{F42A71CA-DB1A-47E5-8F2B-EA408B371D98}"/>
    <dgm:cxn modelId="{F2D0CC09-B81D-453D-8AF0-F973847438BE}" type="presOf" srcId="{5760465F-4A9F-498E-8E03-5D45C0B1BD5D}" destId="{D825F42F-7696-4AB5-AA34-F0C13AB1CE03}" srcOrd="0" destOrd="0" presId="urn:microsoft.com/office/officeart/2005/8/layout/vList2"/>
    <dgm:cxn modelId="{B8CF8B23-9956-4919-9685-775345203022}" type="presOf" srcId="{50A5FC65-C470-424C-806B-2260DF2C7C33}" destId="{68C80AD2-70AE-4332-BF05-5869307580F2}" srcOrd="0" destOrd="0" presId="urn:microsoft.com/office/officeart/2005/8/layout/vList2"/>
    <dgm:cxn modelId="{D79BAA29-3197-4EF2-B4EE-33C9E4599A29}" srcId="{5760465F-4A9F-498E-8E03-5D45C0B1BD5D}" destId="{CDD4CDB4-33AD-4940-AE04-6F710C87E7B7}" srcOrd="1" destOrd="0" parTransId="{BFF8C350-7E15-43C4-AFE3-B0C3EEC92611}" sibTransId="{439E18B3-6281-40E8-A25D-36F8FF683B4D}"/>
    <dgm:cxn modelId="{9889D02E-22A3-4968-9D3B-AF6736C0DCD3}" type="presOf" srcId="{CDD4CDB4-33AD-4940-AE04-6F710C87E7B7}" destId="{31F86C04-D9D8-4EC8-BEAF-53F90FB23572}" srcOrd="0" destOrd="0" presId="urn:microsoft.com/office/officeart/2005/8/layout/vList2"/>
    <dgm:cxn modelId="{90D11146-D7F3-4F6B-93C0-B090A92D3058}" type="presOf" srcId="{163636EA-9A36-473C-A593-4B9288B68362}" destId="{2DE0C872-36F2-4A91-AFC8-CF5CE3A07AE9}" srcOrd="0" destOrd="0" presId="urn:microsoft.com/office/officeart/2005/8/layout/vList2"/>
    <dgm:cxn modelId="{CB0E8F4B-E52C-457C-B485-8A8F30078EDC}" type="presOf" srcId="{94071FE5-C1B4-4109-9C2B-3882BFE101D4}" destId="{26E59169-36F2-4F4A-BC3F-FF064567B6BA}" srcOrd="0" destOrd="0" presId="urn:microsoft.com/office/officeart/2005/8/layout/vList2"/>
    <dgm:cxn modelId="{A1BFFA52-AA3D-4947-B6FA-43B3618D70BB}" srcId="{5760465F-4A9F-498E-8E03-5D45C0B1BD5D}" destId="{94071FE5-C1B4-4109-9C2B-3882BFE101D4}" srcOrd="2" destOrd="0" parTransId="{EE650D3B-02C2-4B4D-9796-D08A5149C244}" sibTransId="{EF4C53E9-E1B0-47B3-AB34-A15565D392D6}"/>
    <dgm:cxn modelId="{36051C9D-80CE-4968-9894-705F2A144B5B}" srcId="{5760465F-4A9F-498E-8E03-5D45C0B1BD5D}" destId="{79CBBC4E-AF61-40C6-B4F0-81F385CA0960}" srcOrd="4" destOrd="0" parTransId="{8799F4D0-84FB-460F-AE1A-144A1836FA7F}" sibTransId="{E8635758-8FC6-401F-B763-E60607952FB0}"/>
    <dgm:cxn modelId="{8B7264AE-FD50-4E5C-8534-DE03C1B00B2D}" srcId="{5760465F-4A9F-498E-8E03-5D45C0B1BD5D}" destId="{163636EA-9A36-473C-A593-4B9288B68362}" srcOrd="5" destOrd="0" parTransId="{6D99699C-1714-42C1-8F1E-F1203AD00D7F}" sibTransId="{629F9507-B676-496D-92A3-D10940260051}"/>
    <dgm:cxn modelId="{578EC9BF-1623-49B6-A76B-7831B43062CD}" type="presOf" srcId="{79CBBC4E-AF61-40C6-B4F0-81F385CA0960}" destId="{C70FE470-53FE-4FE2-8EAC-9F1056D74768}" srcOrd="0" destOrd="0" presId="urn:microsoft.com/office/officeart/2005/8/layout/vList2"/>
    <dgm:cxn modelId="{72C730C7-4C2F-4F36-9723-416C178321AA}" type="presOf" srcId="{9DC63865-7F6A-4459-8419-67DC2B732C9D}" destId="{A5AF19FD-6BB6-4BC8-914E-CB0DEA60AB17}" srcOrd="0" destOrd="0" presId="urn:microsoft.com/office/officeart/2005/8/layout/vList2"/>
    <dgm:cxn modelId="{F6375FDA-5C6F-4738-BA80-2586BCC7B5E3}" srcId="{5760465F-4A9F-498E-8E03-5D45C0B1BD5D}" destId="{9DC63865-7F6A-4459-8419-67DC2B732C9D}" srcOrd="3" destOrd="0" parTransId="{1539C67E-FA82-4D0C-8DBB-7B16B491671A}" sibTransId="{44E9F218-5F8E-4D52-80CE-0090473BAA19}"/>
    <dgm:cxn modelId="{C8D177B2-8F13-4A25-B909-070D260D3E04}" type="presParOf" srcId="{D825F42F-7696-4AB5-AA34-F0C13AB1CE03}" destId="{68C80AD2-70AE-4332-BF05-5869307580F2}" srcOrd="0" destOrd="0" presId="urn:microsoft.com/office/officeart/2005/8/layout/vList2"/>
    <dgm:cxn modelId="{0673C739-21B0-4E72-AC6C-3CFD89E22C69}" type="presParOf" srcId="{D825F42F-7696-4AB5-AA34-F0C13AB1CE03}" destId="{C3903773-7234-4BEE-A11F-AE927936D3C4}" srcOrd="1" destOrd="0" presId="urn:microsoft.com/office/officeart/2005/8/layout/vList2"/>
    <dgm:cxn modelId="{CD5484B4-991C-4DFE-BF11-9D4A8A945163}" type="presParOf" srcId="{D825F42F-7696-4AB5-AA34-F0C13AB1CE03}" destId="{31F86C04-D9D8-4EC8-BEAF-53F90FB23572}" srcOrd="2" destOrd="0" presId="urn:microsoft.com/office/officeart/2005/8/layout/vList2"/>
    <dgm:cxn modelId="{138110AA-1E16-49F1-AB43-0C2CC6C9FFF4}" type="presParOf" srcId="{D825F42F-7696-4AB5-AA34-F0C13AB1CE03}" destId="{D0EB965C-FBCE-401D-A234-624392D25624}" srcOrd="3" destOrd="0" presId="urn:microsoft.com/office/officeart/2005/8/layout/vList2"/>
    <dgm:cxn modelId="{2BC870F4-AAEB-415B-A2A7-7637829B9EA7}" type="presParOf" srcId="{D825F42F-7696-4AB5-AA34-F0C13AB1CE03}" destId="{26E59169-36F2-4F4A-BC3F-FF064567B6BA}" srcOrd="4" destOrd="0" presId="urn:microsoft.com/office/officeart/2005/8/layout/vList2"/>
    <dgm:cxn modelId="{30CECD34-BBD0-4959-B9BC-C300028101D3}" type="presParOf" srcId="{D825F42F-7696-4AB5-AA34-F0C13AB1CE03}" destId="{BA11161E-FED0-48E0-870C-342E39FB6986}" srcOrd="5" destOrd="0" presId="urn:microsoft.com/office/officeart/2005/8/layout/vList2"/>
    <dgm:cxn modelId="{AD42AEB2-3A01-4494-9AD1-6C52BE3F39A2}" type="presParOf" srcId="{D825F42F-7696-4AB5-AA34-F0C13AB1CE03}" destId="{A5AF19FD-6BB6-4BC8-914E-CB0DEA60AB17}" srcOrd="6" destOrd="0" presId="urn:microsoft.com/office/officeart/2005/8/layout/vList2"/>
    <dgm:cxn modelId="{54949FA4-D41C-45AA-AA70-7499DE379C78}" type="presParOf" srcId="{D825F42F-7696-4AB5-AA34-F0C13AB1CE03}" destId="{6330BD4F-41FF-4FDD-96D9-5868474F3F3A}" srcOrd="7" destOrd="0" presId="urn:microsoft.com/office/officeart/2005/8/layout/vList2"/>
    <dgm:cxn modelId="{81508043-E7D2-426C-B646-30F7BB3645C8}" type="presParOf" srcId="{D825F42F-7696-4AB5-AA34-F0C13AB1CE03}" destId="{C70FE470-53FE-4FE2-8EAC-9F1056D74768}" srcOrd="8" destOrd="0" presId="urn:microsoft.com/office/officeart/2005/8/layout/vList2"/>
    <dgm:cxn modelId="{6D7DB374-B8F1-449B-A427-7717C6BDB07E}" type="presParOf" srcId="{D825F42F-7696-4AB5-AA34-F0C13AB1CE03}" destId="{9A070778-449F-43C0-9F1B-056847880A8D}" srcOrd="9" destOrd="0" presId="urn:microsoft.com/office/officeart/2005/8/layout/vList2"/>
    <dgm:cxn modelId="{5499E4D7-63D3-45EA-AC3C-DB672E096350}" type="presParOf" srcId="{D825F42F-7696-4AB5-AA34-F0C13AB1CE03}" destId="{2DE0C872-36F2-4A91-AFC8-CF5CE3A07AE9}" srcOrd="1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7683B6-A53A-490F-AF8B-34D6E2A65231}" type="doc">
      <dgm:prSet loTypeId="urn:microsoft.com/office/officeart/2005/8/layout/default" loCatId="list" qsTypeId="urn:microsoft.com/office/officeart/2005/8/quickstyle/simple4" qsCatId="simple" csTypeId="urn:microsoft.com/office/officeart/2005/8/colors/colorful2" csCatId="colorful"/>
      <dgm:spPr/>
      <dgm:t>
        <a:bodyPr/>
        <a:lstStyle/>
        <a:p>
          <a:endParaRPr lang="en-US"/>
        </a:p>
      </dgm:t>
    </dgm:pt>
    <dgm:pt modelId="{C39423FC-51F9-40B9-B4AE-EB51E63ADF87}">
      <dgm:prSet/>
      <dgm:spPr/>
      <dgm:t>
        <a:bodyPr/>
        <a:lstStyle/>
        <a:p>
          <a:r>
            <a:rPr lang="en-US" b="1"/>
            <a:t>Transforms Unstructured Text into Structured Data:</a:t>
          </a:r>
          <a:r>
            <a:rPr lang="en-US"/>
            <a:t> Converts raw diagnosis text into tokenized and labeled components that computers can work with efficiently.</a:t>
          </a:r>
        </a:p>
      </dgm:t>
    </dgm:pt>
    <dgm:pt modelId="{335C06BE-027A-4805-872A-6499DF5BFDA5}" type="parTrans" cxnId="{7DBE2A31-159D-43DB-A6B0-9D6F0A4FD94A}">
      <dgm:prSet/>
      <dgm:spPr/>
      <dgm:t>
        <a:bodyPr/>
        <a:lstStyle/>
        <a:p>
          <a:endParaRPr lang="en-US"/>
        </a:p>
      </dgm:t>
    </dgm:pt>
    <dgm:pt modelId="{3943A546-7866-45D2-9C34-AA7F2F944D89}" type="sibTrans" cxnId="{7DBE2A31-159D-43DB-A6B0-9D6F0A4FD94A}">
      <dgm:prSet/>
      <dgm:spPr/>
      <dgm:t>
        <a:bodyPr/>
        <a:lstStyle/>
        <a:p>
          <a:endParaRPr lang="en-US"/>
        </a:p>
      </dgm:t>
    </dgm:pt>
    <dgm:pt modelId="{C941AF05-6FD8-4D7A-B822-57E31BEA08DB}">
      <dgm:prSet/>
      <dgm:spPr/>
      <dgm:t>
        <a:bodyPr/>
        <a:lstStyle/>
        <a:p>
          <a:r>
            <a:rPr lang="en-US" b="1"/>
            <a:t>Highlights Clinically Relevant Information:</a:t>
          </a:r>
          <a:r>
            <a:rPr lang="en-US"/>
            <a:t> Automatically identifies and visualizes important medical entities, facilitating better understanding of diagnoses.</a:t>
          </a:r>
        </a:p>
      </dgm:t>
    </dgm:pt>
    <dgm:pt modelId="{7B0177F5-1BE6-443E-BD4E-61A577579DE6}" type="parTrans" cxnId="{3711237D-AC4E-456A-8B8B-E2553639A0A1}">
      <dgm:prSet/>
      <dgm:spPr/>
      <dgm:t>
        <a:bodyPr/>
        <a:lstStyle/>
        <a:p>
          <a:endParaRPr lang="en-US"/>
        </a:p>
      </dgm:t>
    </dgm:pt>
    <dgm:pt modelId="{14FC3689-14C4-4BCF-BD50-9F0E85FE4865}" type="sibTrans" cxnId="{3711237D-AC4E-456A-8B8B-E2553639A0A1}">
      <dgm:prSet/>
      <dgm:spPr/>
      <dgm:t>
        <a:bodyPr/>
        <a:lstStyle/>
        <a:p>
          <a:endParaRPr lang="en-US"/>
        </a:p>
      </dgm:t>
    </dgm:pt>
    <dgm:pt modelId="{83030432-6D95-4043-9ACC-1FD99212095B}">
      <dgm:prSet/>
      <dgm:spPr/>
      <dgm:t>
        <a:bodyPr/>
        <a:lstStyle/>
        <a:p>
          <a:r>
            <a:rPr lang="en-US" b="1"/>
            <a:t>Supports Data Exploration and Quality Checks:</a:t>
          </a:r>
          <a:r>
            <a:rPr lang="en-US"/>
            <a:t> Visualizing entities helps spot inconsistencies or errors in the data early on.</a:t>
          </a:r>
        </a:p>
      </dgm:t>
    </dgm:pt>
    <dgm:pt modelId="{B1DEA123-A045-4480-825F-20F8A70BA66E}" type="parTrans" cxnId="{0FC3798D-156F-403F-B7B0-576B7A8CB955}">
      <dgm:prSet/>
      <dgm:spPr/>
      <dgm:t>
        <a:bodyPr/>
        <a:lstStyle/>
        <a:p>
          <a:endParaRPr lang="en-US"/>
        </a:p>
      </dgm:t>
    </dgm:pt>
    <dgm:pt modelId="{CFB82F8F-5BFA-4CE1-AAFA-83E006358216}" type="sibTrans" cxnId="{0FC3798D-156F-403F-B7B0-576B7A8CB955}">
      <dgm:prSet/>
      <dgm:spPr/>
      <dgm:t>
        <a:bodyPr/>
        <a:lstStyle/>
        <a:p>
          <a:endParaRPr lang="en-US"/>
        </a:p>
      </dgm:t>
    </dgm:pt>
    <dgm:pt modelId="{25FCF614-ED38-4918-BE25-6EF8BC871378}">
      <dgm:prSet/>
      <dgm:spPr/>
      <dgm:t>
        <a:bodyPr/>
        <a:lstStyle/>
        <a:p>
          <a:r>
            <a:rPr lang="en-US" b="1"/>
            <a:t>Enables Downstream Analytics:</a:t>
          </a:r>
          <a:r>
            <a:rPr lang="en-US"/>
            <a:t> Structured entities can be used in predictive models, clustering, or further natural language processing tasks.</a:t>
          </a:r>
        </a:p>
      </dgm:t>
    </dgm:pt>
    <dgm:pt modelId="{D73CB590-44CD-4E18-BFD1-A560AE7898C2}" type="parTrans" cxnId="{3AA22BDA-A489-42DA-8E7F-D6D8DB79F5D4}">
      <dgm:prSet/>
      <dgm:spPr/>
      <dgm:t>
        <a:bodyPr/>
        <a:lstStyle/>
        <a:p>
          <a:endParaRPr lang="en-US"/>
        </a:p>
      </dgm:t>
    </dgm:pt>
    <dgm:pt modelId="{43C92E5A-4843-43DB-A089-34751187B279}" type="sibTrans" cxnId="{3AA22BDA-A489-42DA-8E7F-D6D8DB79F5D4}">
      <dgm:prSet/>
      <dgm:spPr/>
      <dgm:t>
        <a:bodyPr/>
        <a:lstStyle/>
        <a:p>
          <a:endParaRPr lang="en-US"/>
        </a:p>
      </dgm:t>
    </dgm:pt>
    <dgm:pt modelId="{3B0F49DE-AAC7-48F2-909E-70EBDB432342}">
      <dgm:prSet/>
      <dgm:spPr/>
      <dgm:t>
        <a:bodyPr/>
        <a:lstStyle/>
        <a:p>
          <a:r>
            <a:rPr lang="en-US" b="1"/>
            <a:t>Improves Interpretability:</a:t>
          </a:r>
          <a:r>
            <a:rPr lang="en-US"/>
            <a:t> Makes complex clinical notes accessible for clinicians, researchers, or data scientists through clear visualization.</a:t>
          </a:r>
        </a:p>
      </dgm:t>
    </dgm:pt>
    <dgm:pt modelId="{764650CB-30BB-4707-92F4-A5C408367C7B}" type="parTrans" cxnId="{3BD1E86D-5F2C-4D18-98A9-55AE318F676D}">
      <dgm:prSet/>
      <dgm:spPr/>
      <dgm:t>
        <a:bodyPr/>
        <a:lstStyle/>
        <a:p>
          <a:endParaRPr lang="en-US"/>
        </a:p>
      </dgm:t>
    </dgm:pt>
    <dgm:pt modelId="{18E7497E-D5C6-466F-A590-22E0D3D0DAE8}" type="sibTrans" cxnId="{3BD1E86D-5F2C-4D18-98A9-55AE318F676D}">
      <dgm:prSet/>
      <dgm:spPr/>
      <dgm:t>
        <a:bodyPr/>
        <a:lstStyle/>
        <a:p>
          <a:endParaRPr lang="en-US"/>
        </a:p>
      </dgm:t>
    </dgm:pt>
    <dgm:pt modelId="{97A6F898-E870-4742-8E8D-0D4CFE320F89}">
      <dgm:prSet/>
      <dgm:spPr/>
      <dgm:t>
        <a:bodyPr/>
        <a:lstStyle/>
        <a:p>
          <a:r>
            <a:rPr lang="en-US" b="1"/>
            <a:t>Scalable to Large Datasets:</a:t>
          </a:r>
          <a:r>
            <a:rPr lang="en-US"/>
            <a:t> Automates entity recognition on many records, saving manual review time and effort.</a:t>
          </a:r>
        </a:p>
      </dgm:t>
    </dgm:pt>
    <dgm:pt modelId="{0D51CC61-3F38-42F0-8CD2-C5CC341E38BF}" type="parTrans" cxnId="{B6A34A59-F6A7-4D12-A658-3C61789219B4}">
      <dgm:prSet/>
      <dgm:spPr/>
      <dgm:t>
        <a:bodyPr/>
        <a:lstStyle/>
        <a:p>
          <a:endParaRPr lang="en-US"/>
        </a:p>
      </dgm:t>
    </dgm:pt>
    <dgm:pt modelId="{F0BBC7BF-4FCC-4468-A019-F7F1CAFFA82A}" type="sibTrans" cxnId="{B6A34A59-F6A7-4D12-A658-3C61789219B4}">
      <dgm:prSet/>
      <dgm:spPr/>
      <dgm:t>
        <a:bodyPr/>
        <a:lstStyle/>
        <a:p>
          <a:endParaRPr lang="en-US"/>
        </a:p>
      </dgm:t>
    </dgm:pt>
    <dgm:pt modelId="{EF548941-F9DB-4A57-9ECD-D910FB94DE61}" type="pres">
      <dgm:prSet presAssocID="{A77683B6-A53A-490F-AF8B-34D6E2A65231}" presName="diagram" presStyleCnt="0">
        <dgm:presLayoutVars>
          <dgm:dir/>
          <dgm:resizeHandles val="exact"/>
        </dgm:presLayoutVars>
      </dgm:prSet>
      <dgm:spPr/>
    </dgm:pt>
    <dgm:pt modelId="{F81F123F-9C0C-4231-89B0-1992FAB552D3}" type="pres">
      <dgm:prSet presAssocID="{C39423FC-51F9-40B9-B4AE-EB51E63ADF87}" presName="node" presStyleLbl="node1" presStyleIdx="0" presStyleCnt="6">
        <dgm:presLayoutVars>
          <dgm:bulletEnabled val="1"/>
        </dgm:presLayoutVars>
      </dgm:prSet>
      <dgm:spPr/>
    </dgm:pt>
    <dgm:pt modelId="{A4827BD8-607E-42C7-BE1B-79B5BA745551}" type="pres">
      <dgm:prSet presAssocID="{3943A546-7866-45D2-9C34-AA7F2F944D89}" presName="sibTrans" presStyleCnt="0"/>
      <dgm:spPr/>
    </dgm:pt>
    <dgm:pt modelId="{F1E3DC1C-FEE9-4B0E-BF7C-0E8CC35239F9}" type="pres">
      <dgm:prSet presAssocID="{C941AF05-6FD8-4D7A-B822-57E31BEA08DB}" presName="node" presStyleLbl="node1" presStyleIdx="1" presStyleCnt="6">
        <dgm:presLayoutVars>
          <dgm:bulletEnabled val="1"/>
        </dgm:presLayoutVars>
      </dgm:prSet>
      <dgm:spPr/>
    </dgm:pt>
    <dgm:pt modelId="{BE7E08C9-7B1A-4249-A6EC-88C1265D9C82}" type="pres">
      <dgm:prSet presAssocID="{14FC3689-14C4-4BCF-BD50-9F0E85FE4865}" presName="sibTrans" presStyleCnt="0"/>
      <dgm:spPr/>
    </dgm:pt>
    <dgm:pt modelId="{23947582-4052-4439-B9D1-B8EEB38F757A}" type="pres">
      <dgm:prSet presAssocID="{83030432-6D95-4043-9ACC-1FD99212095B}" presName="node" presStyleLbl="node1" presStyleIdx="2" presStyleCnt="6">
        <dgm:presLayoutVars>
          <dgm:bulletEnabled val="1"/>
        </dgm:presLayoutVars>
      </dgm:prSet>
      <dgm:spPr/>
    </dgm:pt>
    <dgm:pt modelId="{4CFA4FE2-8F93-4949-A54B-881B8DCF1C04}" type="pres">
      <dgm:prSet presAssocID="{CFB82F8F-5BFA-4CE1-AAFA-83E006358216}" presName="sibTrans" presStyleCnt="0"/>
      <dgm:spPr/>
    </dgm:pt>
    <dgm:pt modelId="{05A1F80F-A1D7-45F5-91DC-C66B9BDC2964}" type="pres">
      <dgm:prSet presAssocID="{25FCF614-ED38-4918-BE25-6EF8BC871378}" presName="node" presStyleLbl="node1" presStyleIdx="3" presStyleCnt="6">
        <dgm:presLayoutVars>
          <dgm:bulletEnabled val="1"/>
        </dgm:presLayoutVars>
      </dgm:prSet>
      <dgm:spPr/>
    </dgm:pt>
    <dgm:pt modelId="{6913A3FE-F3EB-4918-B736-A180C7FF0C3F}" type="pres">
      <dgm:prSet presAssocID="{43C92E5A-4843-43DB-A089-34751187B279}" presName="sibTrans" presStyleCnt="0"/>
      <dgm:spPr/>
    </dgm:pt>
    <dgm:pt modelId="{D1227297-085C-48DC-9E05-C32ADF4A07D6}" type="pres">
      <dgm:prSet presAssocID="{3B0F49DE-AAC7-48F2-909E-70EBDB432342}" presName="node" presStyleLbl="node1" presStyleIdx="4" presStyleCnt="6">
        <dgm:presLayoutVars>
          <dgm:bulletEnabled val="1"/>
        </dgm:presLayoutVars>
      </dgm:prSet>
      <dgm:spPr/>
    </dgm:pt>
    <dgm:pt modelId="{94465887-DE44-4534-9ECC-ADFB843B32E9}" type="pres">
      <dgm:prSet presAssocID="{18E7497E-D5C6-466F-A590-22E0D3D0DAE8}" presName="sibTrans" presStyleCnt="0"/>
      <dgm:spPr/>
    </dgm:pt>
    <dgm:pt modelId="{31F0FDF1-1882-4EEA-8C26-1F1E65489949}" type="pres">
      <dgm:prSet presAssocID="{97A6F898-E870-4742-8E8D-0D4CFE320F89}" presName="node" presStyleLbl="node1" presStyleIdx="5" presStyleCnt="6">
        <dgm:presLayoutVars>
          <dgm:bulletEnabled val="1"/>
        </dgm:presLayoutVars>
      </dgm:prSet>
      <dgm:spPr/>
    </dgm:pt>
  </dgm:ptLst>
  <dgm:cxnLst>
    <dgm:cxn modelId="{1E2C7D04-A650-43CA-A1FD-9ED104E67419}" type="presOf" srcId="{83030432-6D95-4043-9ACC-1FD99212095B}" destId="{23947582-4052-4439-B9D1-B8EEB38F757A}" srcOrd="0" destOrd="0" presId="urn:microsoft.com/office/officeart/2005/8/layout/default"/>
    <dgm:cxn modelId="{7DBE2A31-159D-43DB-A6B0-9D6F0A4FD94A}" srcId="{A77683B6-A53A-490F-AF8B-34D6E2A65231}" destId="{C39423FC-51F9-40B9-B4AE-EB51E63ADF87}" srcOrd="0" destOrd="0" parTransId="{335C06BE-027A-4805-872A-6499DF5BFDA5}" sibTransId="{3943A546-7866-45D2-9C34-AA7F2F944D89}"/>
    <dgm:cxn modelId="{DFF3B244-E123-4EEE-B56A-0F5B5F5B43A1}" type="presOf" srcId="{C941AF05-6FD8-4D7A-B822-57E31BEA08DB}" destId="{F1E3DC1C-FEE9-4B0E-BF7C-0E8CC35239F9}" srcOrd="0" destOrd="0" presId="urn:microsoft.com/office/officeart/2005/8/layout/default"/>
    <dgm:cxn modelId="{B932E166-F1CF-4598-8AF0-A8F790DEB0C5}" type="presOf" srcId="{97A6F898-E870-4742-8E8D-0D4CFE320F89}" destId="{31F0FDF1-1882-4EEA-8C26-1F1E65489949}" srcOrd="0" destOrd="0" presId="urn:microsoft.com/office/officeart/2005/8/layout/default"/>
    <dgm:cxn modelId="{3BD1E86D-5F2C-4D18-98A9-55AE318F676D}" srcId="{A77683B6-A53A-490F-AF8B-34D6E2A65231}" destId="{3B0F49DE-AAC7-48F2-909E-70EBDB432342}" srcOrd="4" destOrd="0" parTransId="{764650CB-30BB-4707-92F4-A5C408367C7B}" sibTransId="{18E7497E-D5C6-466F-A590-22E0D3D0DAE8}"/>
    <dgm:cxn modelId="{B6A34A59-F6A7-4D12-A658-3C61789219B4}" srcId="{A77683B6-A53A-490F-AF8B-34D6E2A65231}" destId="{97A6F898-E870-4742-8E8D-0D4CFE320F89}" srcOrd="5" destOrd="0" parTransId="{0D51CC61-3F38-42F0-8CD2-C5CC341E38BF}" sibTransId="{F0BBC7BF-4FCC-4468-A019-F7F1CAFFA82A}"/>
    <dgm:cxn modelId="{3711237D-AC4E-456A-8B8B-E2553639A0A1}" srcId="{A77683B6-A53A-490F-AF8B-34D6E2A65231}" destId="{C941AF05-6FD8-4D7A-B822-57E31BEA08DB}" srcOrd="1" destOrd="0" parTransId="{7B0177F5-1BE6-443E-BD4E-61A577579DE6}" sibTransId="{14FC3689-14C4-4BCF-BD50-9F0E85FE4865}"/>
    <dgm:cxn modelId="{0FC3798D-156F-403F-B7B0-576B7A8CB955}" srcId="{A77683B6-A53A-490F-AF8B-34D6E2A65231}" destId="{83030432-6D95-4043-9ACC-1FD99212095B}" srcOrd="2" destOrd="0" parTransId="{B1DEA123-A045-4480-825F-20F8A70BA66E}" sibTransId="{CFB82F8F-5BFA-4CE1-AAFA-83E006358216}"/>
    <dgm:cxn modelId="{5A490B9A-4528-4828-957D-B74F72661882}" type="presOf" srcId="{C39423FC-51F9-40B9-B4AE-EB51E63ADF87}" destId="{F81F123F-9C0C-4231-89B0-1992FAB552D3}" srcOrd="0" destOrd="0" presId="urn:microsoft.com/office/officeart/2005/8/layout/default"/>
    <dgm:cxn modelId="{C18B48CA-3328-44ED-BC42-EA8CD774A3BF}" type="presOf" srcId="{25FCF614-ED38-4918-BE25-6EF8BC871378}" destId="{05A1F80F-A1D7-45F5-91DC-C66B9BDC2964}" srcOrd="0" destOrd="0" presId="urn:microsoft.com/office/officeart/2005/8/layout/default"/>
    <dgm:cxn modelId="{8C5C56D2-66F8-410F-A384-BBEDCFDE00E2}" type="presOf" srcId="{3B0F49DE-AAC7-48F2-909E-70EBDB432342}" destId="{D1227297-085C-48DC-9E05-C32ADF4A07D6}" srcOrd="0" destOrd="0" presId="urn:microsoft.com/office/officeart/2005/8/layout/default"/>
    <dgm:cxn modelId="{3AA22BDA-A489-42DA-8E7F-D6D8DB79F5D4}" srcId="{A77683B6-A53A-490F-AF8B-34D6E2A65231}" destId="{25FCF614-ED38-4918-BE25-6EF8BC871378}" srcOrd="3" destOrd="0" parTransId="{D73CB590-44CD-4E18-BFD1-A560AE7898C2}" sibTransId="{43C92E5A-4843-43DB-A089-34751187B279}"/>
    <dgm:cxn modelId="{3F6037EC-87B2-41DC-90D0-02C51CBD2894}" type="presOf" srcId="{A77683B6-A53A-490F-AF8B-34D6E2A65231}" destId="{EF548941-F9DB-4A57-9ECD-D910FB94DE61}" srcOrd="0" destOrd="0" presId="urn:microsoft.com/office/officeart/2005/8/layout/default"/>
    <dgm:cxn modelId="{E7CC9B5D-3F82-4E5D-844D-67CF1B63AF10}" type="presParOf" srcId="{EF548941-F9DB-4A57-9ECD-D910FB94DE61}" destId="{F81F123F-9C0C-4231-89B0-1992FAB552D3}" srcOrd="0" destOrd="0" presId="urn:microsoft.com/office/officeart/2005/8/layout/default"/>
    <dgm:cxn modelId="{149FA244-F3E6-4181-B617-14AE7E50F1AD}" type="presParOf" srcId="{EF548941-F9DB-4A57-9ECD-D910FB94DE61}" destId="{A4827BD8-607E-42C7-BE1B-79B5BA745551}" srcOrd="1" destOrd="0" presId="urn:microsoft.com/office/officeart/2005/8/layout/default"/>
    <dgm:cxn modelId="{77AD880C-9A2F-4EED-A194-707DA45C8145}" type="presParOf" srcId="{EF548941-F9DB-4A57-9ECD-D910FB94DE61}" destId="{F1E3DC1C-FEE9-4B0E-BF7C-0E8CC35239F9}" srcOrd="2" destOrd="0" presId="urn:microsoft.com/office/officeart/2005/8/layout/default"/>
    <dgm:cxn modelId="{ADAD1BE7-DE89-4E98-8A16-4979B553DE2B}" type="presParOf" srcId="{EF548941-F9DB-4A57-9ECD-D910FB94DE61}" destId="{BE7E08C9-7B1A-4249-A6EC-88C1265D9C82}" srcOrd="3" destOrd="0" presId="urn:microsoft.com/office/officeart/2005/8/layout/default"/>
    <dgm:cxn modelId="{F1851B66-60CF-473A-A2AD-8C0302519E2B}" type="presParOf" srcId="{EF548941-F9DB-4A57-9ECD-D910FB94DE61}" destId="{23947582-4052-4439-B9D1-B8EEB38F757A}" srcOrd="4" destOrd="0" presId="urn:microsoft.com/office/officeart/2005/8/layout/default"/>
    <dgm:cxn modelId="{B4065F52-7F77-476A-A640-68CCFE75DFA6}" type="presParOf" srcId="{EF548941-F9DB-4A57-9ECD-D910FB94DE61}" destId="{4CFA4FE2-8F93-4949-A54B-881B8DCF1C04}" srcOrd="5" destOrd="0" presId="urn:microsoft.com/office/officeart/2005/8/layout/default"/>
    <dgm:cxn modelId="{15DB247E-CD36-4154-B878-2CA385C2B657}" type="presParOf" srcId="{EF548941-F9DB-4A57-9ECD-D910FB94DE61}" destId="{05A1F80F-A1D7-45F5-91DC-C66B9BDC2964}" srcOrd="6" destOrd="0" presId="urn:microsoft.com/office/officeart/2005/8/layout/default"/>
    <dgm:cxn modelId="{04B3E838-802C-455C-B915-783FD964DFB6}" type="presParOf" srcId="{EF548941-F9DB-4A57-9ECD-D910FB94DE61}" destId="{6913A3FE-F3EB-4918-B736-A180C7FF0C3F}" srcOrd="7" destOrd="0" presId="urn:microsoft.com/office/officeart/2005/8/layout/default"/>
    <dgm:cxn modelId="{AFA69A2A-23C7-4CA7-BA85-601394722FEF}" type="presParOf" srcId="{EF548941-F9DB-4A57-9ECD-D910FB94DE61}" destId="{D1227297-085C-48DC-9E05-C32ADF4A07D6}" srcOrd="8" destOrd="0" presId="urn:microsoft.com/office/officeart/2005/8/layout/default"/>
    <dgm:cxn modelId="{86073A31-3D95-4568-9C9F-452DE4C964CD}" type="presParOf" srcId="{EF548941-F9DB-4A57-9ECD-D910FB94DE61}" destId="{94465887-DE44-4534-9ECC-ADFB843B32E9}" srcOrd="9" destOrd="0" presId="urn:microsoft.com/office/officeart/2005/8/layout/default"/>
    <dgm:cxn modelId="{370114A1-F213-4EA1-B52F-02580293572A}" type="presParOf" srcId="{EF548941-F9DB-4A57-9ECD-D910FB94DE61}" destId="{31F0FDF1-1882-4EEA-8C26-1F1E6548994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E9DFF0-836C-434C-9604-6F7EE986C456}">
      <dsp:nvSpPr>
        <dsp:cNvPr id="0" name=""/>
        <dsp:cNvSpPr/>
      </dsp:nvSpPr>
      <dsp:spPr>
        <a:xfrm>
          <a:off x="0" y="8611"/>
          <a:ext cx="11526419" cy="10029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A057C4-3B62-4F39-BBB2-719C536790C4}">
      <dsp:nvSpPr>
        <dsp:cNvPr id="0" name=""/>
        <dsp:cNvSpPr/>
      </dsp:nvSpPr>
      <dsp:spPr>
        <a:xfrm>
          <a:off x="303402" y="234283"/>
          <a:ext cx="552180" cy="5516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9B5040-4FE5-46E6-9E19-C85A0A816B46}">
      <dsp:nvSpPr>
        <dsp:cNvPr id="0" name=""/>
        <dsp:cNvSpPr/>
      </dsp:nvSpPr>
      <dsp:spPr>
        <a:xfrm>
          <a:off x="1158986" y="8611"/>
          <a:ext cx="10297817" cy="1128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18" tIns="119418" rIns="119418" bIns="119418" numCol="1" spcCol="1270" anchor="ctr" anchorCtr="0">
          <a:noAutofit/>
        </a:bodyPr>
        <a:lstStyle/>
        <a:p>
          <a:pPr marL="0" lvl="0" indent="0" algn="l" defTabSz="622300">
            <a:lnSpc>
              <a:spcPct val="90000"/>
            </a:lnSpc>
            <a:spcBef>
              <a:spcPct val="0"/>
            </a:spcBef>
            <a:spcAft>
              <a:spcPct val="35000"/>
            </a:spcAft>
            <a:buNone/>
          </a:pPr>
          <a:r>
            <a:rPr lang="en-US" sz="1400" kern="1200"/>
            <a:t>Executive Summary: Unveiling the Power of Social Support in Healthcare</a:t>
          </a:r>
        </a:p>
      </dsp:txBody>
      <dsp:txXfrm>
        <a:off x="1158986" y="8611"/>
        <a:ext cx="10297817" cy="1128357"/>
      </dsp:txXfrm>
    </dsp:sp>
    <dsp:sp modelId="{871D7A56-5ED5-41A4-95AD-A72EE3E8EF87}">
      <dsp:nvSpPr>
        <dsp:cNvPr id="0" name=""/>
        <dsp:cNvSpPr/>
      </dsp:nvSpPr>
      <dsp:spPr>
        <a:xfrm>
          <a:off x="0" y="1419058"/>
          <a:ext cx="11526419" cy="10029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FC458D-1037-495D-84AB-144225A1F270}">
      <dsp:nvSpPr>
        <dsp:cNvPr id="0" name=""/>
        <dsp:cNvSpPr/>
      </dsp:nvSpPr>
      <dsp:spPr>
        <a:xfrm>
          <a:off x="303402" y="1644729"/>
          <a:ext cx="552180" cy="5516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653752-BB9F-447C-8152-0B27E17A1871}">
      <dsp:nvSpPr>
        <dsp:cNvPr id="0" name=""/>
        <dsp:cNvSpPr/>
      </dsp:nvSpPr>
      <dsp:spPr>
        <a:xfrm>
          <a:off x="1158986" y="1419058"/>
          <a:ext cx="10297817" cy="1128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18" tIns="119418" rIns="119418" bIns="119418" numCol="1" spcCol="1270" anchor="ctr" anchorCtr="0">
          <a:noAutofit/>
        </a:bodyPr>
        <a:lstStyle/>
        <a:p>
          <a:pPr marL="0" lvl="0" indent="0" algn="l" defTabSz="622300">
            <a:lnSpc>
              <a:spcPct val="90000"/>
            </a:lnSpc>
            <a:spcBef>
              <a:spcPct val="0"/>
            </a:spcBef>
            <a:spcAft>
              <a:spcPct val="35000"/>
            </a:spcAft>
            <a:buNone/>
          </a:pPr>
          <a:r>
            <a:rPr lang="en-US" sz="1400" kern="1200"/>
            <a:t>Our upcoming Self-Learning Tutorial (SLT) aims to shed light on the often-underestimated impact of social connections—specifically marriage and companionship—on patient health outcomes. This tutorial will provide a practical, step-by-step guide for anyone interested in exploring this vital link.</a:t>
          </a:r>
        </a:p>
      </dsp:txBody>
      <dsp:txXfrm>
        <a:off x="1158986" y="1419058"/>
        <a:ext cx="10297817" cy="1128357"/>
      </dsp:txXfrm>
    </dsp:sp>
    <dsp:sp modelId="{531A497F-5C71-4B64-B4D5-7AB77B79C2FC}">
      <dsp:nvSpPr>
        <dsp:cNvPr id="0" name=""/>
        <dsp:cNvSpPr/>
      </dsp:nvSpPr>
      <dsp:spPr>
        <a:xfrm>
          <a:off x="0" y="2829505"/>
          <a:ext cx="11526419" cy="100298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88770D-0EF6-452D-944C-D0071E8615E3}">
      <dsp:nvSpPr>
        <dsp:cNvPr id="0" name=""/>
        <dsp:cNvSpPr/>
      </dsp:nvSpPr>
      <dsp:spPr>
        <a:xfrm>
          <a:off x="303402" y="3055176"/>
          <a:ext cx="552180" cy="5516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2B264B-5775-4272-9393-E01669682C82}">
      <dsp:nvSpPr>
        <dsp:cNvPr id="0" name=""/>
        <dsp:cNvSpPr/>
      </dsp:nvSpPr>
      <dsp:spPr>
        <a:xfrm>
          <a:off x="1158986" y="2829505"/>
          <a:ext cx="10297817" cy="1128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18" tIns="119418" rIns="119418" bIns="119418" numCol="1" spcCol="1270" anchor="ctr" anchorCtr="0">
          <a:noAutofit/>
        </a:bodyPr>
        <a:lstStyle/>
        <a:p>
          <a:pPr marL="0" lvl="0" indent="0" algn="l" defTabSz="622300">
            <a:lnSpc>
              <a:spcPct val="90000"/>
            </a:lnSpc>
            <a:spcBef>
              <a:spcPct val="0"/>
            </a:spcBef>
            <a:spcAft>
              <a:spcPct val="35000"/>
            </a:spcAft>
            <a:buNone/>
          </a:pPr>
          <a:r>
            <a:rPr lang="en-US" sz="1400" kern="1200"/>
            <a:t>We'll start by accessing a vast, real-world medical database (MIMIC-III) stored in Google's cloud. From this extensive data, we'll carefully select and extract key information to build a compelling case for how social support influences health. This extracted data will then be prepared for in-depth analysis and compelling visual presentations, allowing us to easily see and understand important trends.</a:t>
          </a:r>
        </a:p>
      </dsp:txBody>
      <dsp:txXfrm>
        <a:off x="1158986" y="2829505"/>
        <a:ext cx="10297817" cy="1128357"/>
      </dsp:txXfrm>
    </dsp:sp>
    <dsp:sp modelId="{CAA95036-5958-4A60-9911-6F183CDF68DD}">
      <dsp:nvSpPr>
        <dsp:cNvPr id="0" name=""/>
        <dsp:cNvSpPr/>
      </dsp:nvSpPr>
      <dsp:spPr>
        <a:xfrm>
          <a:off x="0" y="4239952"/>
          <a:ext cx="11526419" cy="100298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2BC496-306D-4518-B8B2-620CD2536A7D}">
      <dsp:nvSpPr>
        <dsp:cNvPr id="0" name=""/>
        <dsp:cNvSpPr/>
      </dsp:nvSpPr>
      <dsp:spPr>
        <a:xfrm>
          <a:off x="303402" y="4465623"/>
          <a:ext cx="552180" cy="5516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07D781-484D-4CB1-8819-E6C9DD417D3A}">
      <dsp:nvSpPr>
        <dsp:cNvPr id="0" name=""/>
        <dsp:cNvSpPr/>
      </dsp:nvSpPr>
      <dsp:spPr>
        <a:xfrm>
          <a:off x="1158986" y="4239952"/>
          <a:ext cx="10297817" cy="1128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18" tIns="119418" rIns="119418" bIns="119418" numCol="1" spcCol="1270" anchor="ctr" anchorCtr="0">
          <a:noAutofit/>
        </a:bodyPr>
        <a:lstStyle/>
        <a:p>
          <a:pPr marL="0" lvl="0" indent="0" algn="l" defTabSz="622300">
            <a:lnSpc>
              <a:spcPct val="90000"/>
            </a:lnSpc>
            <a:spcBef>
              <a:spcPct val="0"/>
            </a:spcBef>
            <a:spcAft>
              <a:spcPct val="35000"/>
            </a:spcAft>
            <a:buNone/>
          </a:pPr>
          <a:r>
            <a:rPr lang="en-US" sz="1400" kern="1200"/>
            <a:t>A significant part of the tutorial will involve using advanced text analysis tools to uncover crucial medical details hidden within large volumes of patient notes. This will help us pinpoint specific mentions related to social support and its context in healthcare records.</a:t>
          </a:r>
        </a:p>
      </dsp:txBody>
      <dsp:txXfrm>
        <a:off x="1158986" y="4239952"/>
        <a:ext cx="10297817" cy="1128357"/>
      </dsp:txXfrm>
    </dsp:sp>
    <dsp:sp modelId="{61D82687-80D5-4A02-BBBC-DCAD5334DE79}">
      <dsp:nvSpPr>
        <dsp:cNvPr id="0" name=""/>
        <dsp:cNvSpPr/>
      </dsp:nvSpPr>
      <dsp:spPr>
        <a:xfrm>
          <a:off x="0" y="5650398"/>
          <a:ext cx="11526419" cy="1002984"/>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200E80-A0AD-44AC-8CF2-C951DEDE96D3}">
      <dsp:nvSpPr>
        <dsp:cNvPr id="0" name=""/>
        <dsp:cNvSpPr/>
      </dsp:nvSpPr>
      <dsp:spPr>
        <a:xfrm>
          <a:off x="303699" y="5876070"/>
          <a:ext cx="552180" cy="55164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595746-8851-4518-817A-41BBA8854426}">
      <dsp:nvSpPr>
        <dsp:cNvPr id="0" name=""/>
        <dsp:cNvSpPr/>
      </dsp:nvSpPr>
      <dsp:spPr>
        <a:xfrm>
          <a:off x="1159579" y="5650398"/>
          <a:ext cx="10221892" cy="1128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18" tIns="119418" rIns="119418" bIns="119418" numCol="1" spcCol="1270" anchor="ctr" anchorCtr="0">
          <a:noAutofit/>
        </a:bodyPr>
        <a:lstStyle/>
        <a:p>
          <a:pPr marL="0" lvl="0" indent="0" algn="l" defTabSz="622300">
            <a:lnSpc>
              <a:spcPct val="90000"/>
            </a:lnSpc>
            <a:spcBef>
              <a:spcPct val="0"/>
            </a:spcBef>
            <a:spcAft>
              <a:spcPct val="35000"/>
            </a:spcAft>
            <a:buNone/>
          </a:pPr>
          <a:r>
            <a:rPr lang="en-US" sz="1400" kern="1200"/>
            <a:t>Ultimately, the SLT will synthesize all findings into clear conclusions, demonstrating the tangible benefits of social connections on health. The entire tutorial is designed to be highly hands-on, providing explicit instructions and code walk-throughs using various data analysis and text processing tools, ensuring that learners can easily follow along and grasp the concepts. Our goal is to empower individuals to understand and articulate the "unseen" yet critical role of social support in promoting better healthcare outcomes.</a:t>
          </a:r>
        </a:p>
      </dsp:txBody>
      <dsp:txXfrm>
        <a:off x="1159579" y="5650398"/>
        <a:ext cx="10221892" cy="11283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0A321-15A4-4DD5-99A5-E3D83E3812BC}">
      <dsp:nvSpPr>
        <dsp:cNvPr id="0" name=""/>
        <dsp:cNvSpPr/>
      </dsp:nvSpPr>
      <dsp:spPr>
        <a:xfrm>
          <a:off x="502884" y="331223"/>
          <a:ext cx="4561115" cy="4561115"/>
        </a:xfrm>
        <a:prstGeom prst="pie">
          <a:avLst>
            <a:gd name="adj1" fmla="val 16200000"/>
            <a:gd name="adj2" fmla="val 19285716"/>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rtl="0">
            <a:lnSpc>
              <a:spcPct val="90000"/>
            </a:lnSpc>
            <a:spcBef>
              <a:spcPct val="0"/>
            </a:spcBef>
            <a:spcAft>
              <a:spcPct val="35000"/>
            </a:spcAft>
            <a:buNone/>
          </a:pPr>
          <a:r>
            <a:rPr lang="en-US" sz="900" b="1" kern="1200" dirty="0">
              <a:solidFill>
                <a:schemeClr val="bg1"/>
              </a:solidFill>
              <a:latin typeface="Aptos"/>
              <a:ea typeface="Calibri"/>
              <a:cs typeface="Calibri"/>
            </a:rPr>
            <a:t>MIMIC III</a:t>
          </a:r>
        </a:p>
      </dsp:txBody>
      <dsp:txXfrm>
        <a:off x="2899098" y="754755"/>
        <a:ext cx="1085979" cy="868783"/>
      </dsp:txXfrm>
    </dsp:sp>
    <dsp:sp modelId="{30788CC7-08FA-4DDE-8CE5-D88FFE39B6E1}">
      <dsp:nvSpPr>
        <dsp:cNvPr id="0" name=""/>
        <dsp:cNvSpPr/>
      </dsp:nvSpPr>
      <dsp:spPr>
        <a:xfrm>
          <a:off x="561527" y="404527"/>
          <a:ext cx="4561115" cy="4561115"/>
        </a:xfrm>
        <a:prstGeom prst="pie">
          <a:avLst>
            <a:gd name="adj1" fmla="val 19285716"/>
            <a:gd name="adj2" fmla="val 771428"/>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BigQuery + SQL</a:t>
          </a:r>
          <a:endParaRPr lang="en-US" sz="900" kern="1200" dirty="0"/>
        </a:p>
      </dsp:txBody>
      <dsp:txXfrm>
        <a:off x="3659284" y="2057931"/>
        <a:ext cx="1248876" cy="760185"/>
      </dsp:txXfrm>
    </dsp:sp>
    <dsp:sp modelId="{812BE603-DA2D-4ED2-9AE1-D2412BD8B406}">
      <dsp:nvSpPr>
        <dsp:cNvPr id="0" name=""/>
        <dsp:cNvSpPr/>
      </dsp:nvSpPr>
      <dsp:spPr>
        <a:xfrm>
          <a:off x="540350" y="496835"/>
          <a:ext cx="4561115" cy="4561115"/>
        </a:xfrm>
        <a:prstGeom prst="pie">
          <a:avLst>
            <a:gd name="adj1" fmla="val 771428"/>
            <a:gd name="adj2" fmla="val 3857143"/>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rtl="0">
            <a:lnSpc>
              <a:spcPct val="90000"/>
            </a:lnSpc>
            <a:spcBef>
              <a:spcPct val="0"/>
            </a:spcBef>
            <a:spcAft>
              <a:spcPct val="35000"/>
            </a:spcAft>
            <a:buNone/>
          </a:pPr>
          <a:r>
            <a:rPr lang="en-US" sz="900" b="1" kern="1200" dirty="0">
              <a:latin typeface="Calibri"/>
              <a:ea typeface="Calibri"/>
              <a:cs typeface="Calibri"/>
            </a:rPr>
            <a:t>Google Drive integration</a:t>
          </a:r>
          <a:endParaRPr lang="en-US" sz="900" b="1" kern="1200" dirty="0">
            <a:latin typeface="Aptos Display" panose="02110004020202020204"/>
          </a:endParaRPr>
        </a:p>
      </dsp:txBody>
      <dsp:txXfrm>
        <a:off x="3469238" y="3198210"/>
        <a:ext cx="1085979" cy="841634"/>
      </dsp:txXfrm>
    </dsp:sp>
    <dsp:sp modelId="{35068C9A-5969-4DB0-80D3-4E30A861E0AD}">
      <dsp:nvSpPr>
        <dsp:cNvPr id="0" name=""/>
        <dsp:cNvSpPr/>
      </dsp:nvSpPr>
      <dsp:spPr>
        <a:xfrm>
          <a:off x="455644" y="537560"/>
          <a:ext cx="4561115" cy="4561115"/>
        </a:xfrm>
        <a:prstGeom prst="pie">
          <a:avLst>
            <a:gd name="adj1" fmla="val 3857226"/>
            <a:gd name="adj2" fmla="val 6942858"/>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Calibri"/>
              <a:ea typeface="Calibri"/>
              <a:cs typeface="Calibri"/>
            </a:rPr>
            <a:t>Colab</a:t>
          </a:r>
        </a:p>
      </dsp:txBody>
      <dsp:txXfrm>
        <a:off x="2206786" y="4121293"/>
        <a:ext cx="1058830" cy="760185"/>
      </dsp:txXfrm>
    </dsp:sp>
    <dsp:sp modelId="{2A212697-F8CF-46A9-997F-29DF7374CD15}">
      <dsp:nvSpPr>
        <dsp:cNvPr id="0" name=""/>
        <dsp:cNvSpPr/>
      </dsp:nvSpPr>
      <dsp:spPr>
        <a:xfrm>
          <a:off x="370937" y="496835"/>
          <a:ext cx="4561115" cy="4561115"/>
        </a:xfrm>
        <a:prstGeom prst="pie">
          <a:avLst>
            <a:gd name="adj1" fmla="val 6942858"/>
            <a:gd name="adj2" fmla="val 10028574"/>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Pandas / NumPy</a:t>
          </a:r>
          <a:endParaRPr lang="en-US" sz="900" kern="1200" dirty="0"/>
        </a:p>
      </dsp:txBody>
      <dsp:txXfrm>
        <a:off x="917185" y="3198210"/>
        <a:ext cx="1085979" cy="841634"/>
      </dsp:txXfrm>
    </dsp:sp>
    <dsp:sp modelId="{A2E4B145-8AF7-49EA-B4E2-C7F4ABB94386}">
      <dsp:nvSpPr>
        <dsp:cNvPr id="0" name=""/>
        <dsp:cNvSpPr/>
      </dsp:nvSpPr>
      <dsp:spPr>
        <a:xfrm>
          <a:off x="349761" y="404527"/>
          <a:ext cx="4561115" cy="4561115"/>
        </a:xfrm>
        <a:prstGeom prst="pie">
          <a:avLst>
            <a:gd name="adj1" fmla="val 10028574"/>
            <a:gd name="adj2" fmla="val 13114284"/>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t>Seaborn / Matplotlib / </a:t>
          </a:r>
          <a:r>
            <a:rPr lang="en-US" sz="900" b="1" kern="1200" dirty="0" err="1"/>
            <a:t>Plotly</a:t>
          </a:r>
          <a:endParaRPr lang="en-US" sz="900" kern="1200" dirty="0" err="1"/>
        </a:p>
      </dsp:txBody>
      <dsp:txXfrm>
        <a:off x="564242" y="2057931"/>
        <a:ext cx="1248876" cy="760185"/>
      </dsp:txXfrm>
    </dsp:sp>
    <dsp:sp modelId="{94A0EB28-B861-4F39-BFC1-D0017787D992}">
      <dsp:nvSpPr>
        <dsp:cNvPr id="0" name=""/>
        <dsp:cNvSpPr/>
      </dsp:nvSpPr>
      <dsp:spPr>
        <a:xfrm>
          <a:off x="408404" y="331223"/>
          <a:ext cx="4561115" cy="4561115"/>
        </a:xfrm>
        <a:prstGeom prst="pie">
          <a:avLst>
            <a:gd name="adj1" fmla="val 13114284"/>
            <a:gd name="adj2" fmla="val 1620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dirty="0" err="1"/>
            <a:t>spaCy</a:t>
          </a:r>
          <a:r>
            <a:rPr lang="en-US" sz="900" b="1" kern="1200" dirty="0"/>
            <a:t> / </a:t>
          </a:r>
          <a:r>
            <a:rPr lang="en-US" sz="900" b="1" kern="1200" dirty="0" err="1"/>
            <a:t>SciSpaCy</a:t>
          </a:r>
          <a:r>
            <a:rPr lang="en-US" sz="900" b="1" kern="1200" dirty="0"/>
            <a:t> / Med7</a:t>
          </a:r>
          <a:endParaRPr lang="en-US" sz="900" kern="1200" dirty="0"/>
        </a:p>
      </dsp:txBody>
      <dsp:txXfrm>
        <a:off x="1487325" y="754755"/>
        <a:ext cx="1085979" cy="868783"/>
      </dsp:txXfrm>
    </dsp:sp>
    <dsp:sp modelId="{F08D8043-A31F-49CC-9B10-A6BEDA9B658B}">
      <dsp:nvSpPr>
        <dsp:cNvPr id="0" name=""/>
        <dsp:cNvSpPr/>
      </dsp:nvSpPr>
      <dsp:spPr>
        <a:xfrm>
          <a:off x="220302" y="48869"/>
          <a:ext cx="5125824" cy="5125824"/>
        </a:xfrm>
        <a:prstGeom prst="circularArrow">
          <a:avLst>
            <a:gd name="adj1" fmla="val 5085"/>
            <a:gd name="adj2" fmla="val 327528"/>
            <a:gd name="adj3" fmla="val 18957827"/>
            <a:gd name="adj4" fmla="val 16200343"/>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E93C960-EBEA-43C0-8835-D666E8F08ECA}">
      <dsp:nvSpPr>
        <dsp:cNvPr id="0" name=""/>
        <dsp:cNvSpPr/>
      </dsp:nvSpPr>
      <dsp:spPr>
        <a:xfrm>
          <a:off x="279314" y="122497"/>
          <a:ext cx="5125824" cy="5125824"/>
        </a:xfrm>
        <a:prstGeom prst="circularArrow">
          <a:avLst>
            <a:gd name="adj1" fmla="val 5085"/>
            <a:gd name="adj2" fmla="val 327528"/>
            <a:gd name="adj3" fmla="val 443744"/>
            <a:gd name="adj4" fmla="val 19285776"/>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3E7AA1-5E91-404F-B95D-EFB1D3CC98AE}">
      <dsp:nvSpPr>
        <dsp:cNvPr id="0" name=""/>
        <dsp:cNvSpPr/>
      </dsp:nvSpPr>
      <dsp:spPr>
        <a:xfrm>
          <a:off x="258062" y="214591"/>
          <a:ext cx="5125824" cy="5125824"/>
        </a:xfrm>
        <a:prstGeom prst="circularArrow">
          <a:avLst>
            <a:gd name="adj1" fmla="val 5085"/>
            <a:gd name="adj2" fmla="val 327528"/>
            <a:gd name="adj3" fmla="val 3529100"/>
            <a:gd name="adj4" fmla="val 770764"/>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CD45781-75E7-42A3-8DD0-33ABC896DE40}">
      <dsp:nvSpPr>
        <dsp:cNvPr id="0" name=""/>
        <dsp:cNvSpPr/>
      </dsp:nvSpPr>
      <dsp:spPr>
        <a:xfrm>
          <a:off x="173289" y="255086"/>
          <a:ext cx="5125824" cy="5125824"/>
        </a:xfrm>
        <a:prstGeom prst="circularArrow">
          <a:avLst>
            <a:gd name="adj1" fmla="val 5085"/>
            <a:gd name="adj2" fmla="val 327528"/>
            <a:gd name="adj3" fmla="val 6615046"/>
            <a:gd name="adj4" fmla="val 3857426"/>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69ED6A3-0351-4FD9-96AE-17E7C347BDED}">
      <dsp:nvSpPr>
        <dsp:cNvPr id="0" name=""/>
        <dsp:cNvSpPr/>
      </dsp:nvSpPr>
      <dsp:spPr>
        <a:xfrm>
          <a:off x="88516" y="214591"/>
          <a:ext cx="5125824" cy="5125824"/>
        </a:xfrm>
        <a:prstGeom prst="circularArrow">
          <a:avLst>
            <a:gd name="adj1" fmla="val 5085"/>
            <a:gd name="adj2" fmla="val 327528"/>
            <a:gd name="adj3" fmla="val 9701707"/>
            <a:gd name="adj4" fmla="val 6943371"/>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64CA91-FF6F-4477-B521-3E20BEA49AAE}">
      <dsp:nvSpPr>
        <dsp:cNvPr id="0" name=""/>
        <dsp:cNvSpPr/>
      </dsp:nvSpPr>
      <dsp:spPr>
        <a:xfrm>
          <a:off x="67265" y="122497"/>
          <a:ext cx="5125824" cy="5125824"/>
        </a:xfrm>
        <a:prstGeom prst="circularArrow">
          <a:avLst>
            <a:gd name="adj1" fmla="val 5085"/>
            <a:gd name="adj2" fmla="val 327528"/>
            <a:gd name="adj3" fmla="val 12786695"/>
            <a:gd name="adj4" fmla="val 10028727"/>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E1550E-94FD-4F55-BDC6-010F1046B800}">
      <dsp:nvSpPr>
        <dsp:cNvPr id="0" name=""/>
        <dsp:cNvSpPr/>
      </dsp:nvSpPr>
      <dsp:spPr>
        <a:xfrm>
          <a:off x="126276" y="48869"/>
          <a:ext cx="5125824" cy="5125824"/>
        </a:xfrm>
        <a:prstGeom prst="circularArrow">
          <a:avLst>
            <a:gd name="adj1" fmla="val 5085"/>
            <a:gd name="adj2" fmla="val 327528"/>
            <a:gd name="adj3" fmla="val 15872129"/>
            <a:gd name="adj4" fmla="val 13114645"/>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95FC94-2463-4391-ADC1-4D82649597DE}">
      <dsp:nvSpPr>
        <dsp:cNvPr id="0" name=""/>
        <dsp:cNvSpPr/>
      </dsp:nvSpPr>
      <dsp:spPr>
        <a:xfrm>
          <a:off x="3040792" y="870618"/>
          <a:ext cx="667342" cy="91440"/>
        </a:xfrm>
        <a:custGeom>
          <a:avLst/>
          <a:gdLst/>
          <a:ahLst/>
          <a:cxnLst/>
          <a:rect l="0" t="0" r="0" b="0"/>
          <a:pathLst>
            <a:path>
              <a:moveTo>
                <a:pt x="0" y="45720"/>
              </a:moveTo>
              <a:lnTo>
                <a:pt x="667342"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912848"/>
        <a:ext cx="34897" cy="6979"/>
      </dsp:txXfrm>
    </dsp:sp>
    <dsp:sp modelId="{F34DDDFC-2D38-4017-A288-4F72FF89F768}">
      <dsp:nvSpPr>
        <dsp:cNvPr id="0" name=""/>
        <dsp:cNvSpPr/>
      </dsp:nvSpPr>
      <dsp:spPr>
        <a:xfrm>
          <a:off x="8061" y="5979"/>
          <a:ext cx="3034531" cy="182071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b="1" kern="1200"/>
            <a:t>Import necessary libraries</a:t>
          </a:r>
          <a:r>
            <a:rPr lang="en-US" sz="2100" kern="1200"/>
            <a:t> for Google Drive access and authentication.</a:t>
          </a:r>
        </a:p>
      </dsp:txBody>
      <dsp:txXfrm>
        <a:off x="8061" y="5979"/>
        <a:ext cx="3034531" cy="1820718"/>
      </dsp:txXfrm>
    </dsp:sp>
    <dsp:sp modelId="{A7CC443F-96CF-454B-B60E-CB7CE950A765}">
      <dsp:nvSpPr>
        <dsp:cNvPr id="0" name=""/>
        <dsp:cNvSpPr/>
      </dsp:nvSpPr>
      <dsp:spPr>
        <a:xfrm>
          <a:off x="6773265" y="870618"/>
          <a:ext cx="667342" cy="91440"/>
        </a:xfrm>
        <a:custGeom>
          <a:avLst/>
          <a:gdLst/>
          <a:ahLst/>
          <a:cxnLst/>
          <a:rect l="0" t="0" r="0" b="0"/>
          <a:pathLst>
            <a:path>
              <a:moveTo>
                <a:pt x="0" y="45720"/>
              </a:moveTo>
              <a:lnTo>
                <a:pt x="667342"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912848"/>
        <a:ext cx="34897" cy="6979"/>
      </dsp:txXfrm>
    </dsp:sp>
    <dsp:sp modelId="{C12640F3-7211-4A7B-B38A-622F0B11EAA9}">
      <dsp:nvSpPr>
        <dsp:cNvPr id="0" name=""/>
        <dsp:cNvSpPr/>
      </dsp:nvSpPr>
      <dsp:spPr>
        <a:xfrm>
          <a:off x="3740534" y="5979"/>
          <a:ext cx="3034531" cy="1820718"/>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b="1" kern="1200"/>
            <a:t>Mount your Google Drive</a:t>
          </a:r>
          <a:r>
            <a:rPr lang="en-US" sz="2100" kern="1200"/>
            <a:t> to the Colab environment so files can be accessed like a local filesystem.</a:t>
          </a:r>
        </a:p>
      </dsp:txBody>
      <dsp:txXfrm>
        <a:off x="3740534" y="5979"/>
        <a:ext cx="3034531" cy="1820718"/>
      </dsp:txXfrm>
    </dsp:sp>
    <dsp:sp modelId="{390A85FD-6E14-47F2-AAE7-7B43E1270D2B}">
      <dsp:nvSpPr>
        <dsp:cNvPr id="0" name=""/>
        <dsp:cNvSpPr/>
      </dsp:nvSpPr>
      <dsp:spPr>
        <a:xfrm>
          <a:off x="1525326" y="1824897"/>
          <a:ext cx="7464946" cy="667342"/>
        </a:xfrm>
        <a:custGeom>
          <a:avLst/>
          <a:gdLst/>
          <a:ahLst/>
          <a:cxnLst/>
          <a:rect l="0" t="0" r="0" b="0"/>
          <a:pathLst>
            <a:path>
              <a:moveTo>
                <a:pt x="7464946" y="0"/>
              </a:moveTo>
              <a:lnTo>
                <a:pt x="7464946" y="350771"/>
              </a:lnTo>
              <a:lnTo>
                <a:pt x="0" y="350771"/>
              </a:lnTo>
              <a:lnTo>
                <a:pt x="0" y="667342"/>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0362" y="2155079"/>
        <a:ext cx="374875" cy="6979"/>
      </dsp:txXfrm>
    </dsp:sp>
    <dsp:sp modelId="{7C2BAC21-B3AC-46D3-A0FA-52B40448BF86}">
      <dsp:nvSpPr>
        <dsp:cNvPr id="0" name=""/>
        <dsp:cNvSpPr/>
      </dsp:nvSpPr>
      <dsp:spPr>
        <a:xfrm>
          <a:off x="7473007" y="5979"/>
          <a:ext cx="3034531" cy="1820718"/>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b="1" kern="1200"/>
            <a:t>Authenticate access</a:t>
          </a:r>
          <a:r>
            <a:rPr lang="en-US" sz="2100" kern="1200"/>
            <a:t> when prompted by following the authorization URL and entering the code.</a:t>
          </a:r>
        </a:p>
      </dsp:txBody>
      <dsp:txXfrm>
        <a:off x="7473007" y="5979"/>
        <a:ext cx="3034531" cy="1820718"/>
      </dsp:txXfrm>
    </dsp:sp>
    <dsp:sp modelId="{1C8B6F02-6320-497F-AF49-EF538484CA7A}">
      <dsp:nvSpPr>
        <dsp:cNvPr id="0" name=""/>
        <dsp:cNvSpPr/>
      </dsp:nvSpPr>
      <dsp:spPr>
        <a:xfrm>
          <a:off x="3040792" y="3389279"/>
          <a:ext cx="667342" cy="91440"/>
        </a:xfrm>
        <a:custGeom>
          <a:avLst/>
          <a:gdLst/>
          <a:ahLst/>
          <a:cxnLst/>
          <a:rect l="0" t="0" r="0" b="0"/>
          <a:pathLst>
            <a:path>
              <a:moveTo>
                <a:pt x="0" y="45720"/>
              </a:moveTo>
              <a:lnTo>
                <a:pt x="667342" y="4572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7014" y="3431509"/>
        <a:ext cx="34897" cy="6979"/>
      </dsp:txXfrm>
    </dsp:sp>
    <dsp:sp modelId="{6513A712-AA91-4234-B9F1-DC20586EF551}">
      <dsp:nvSpPr>
        <dsp:cNvPr id="0" name=""/>
        <dsp:cNvSpPr/>
      </dsp:nvSpPr>
      <dsp:spPr>
        <a:xfrm>
          <a:off x="8061" y="2524640"/>
          <a:ext cx="3034531" cy="1820718"/>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b="1" kern="1200"/>
            <a:t>Locate the full path</a:t>
          </a:r>
          <a:r>
            <a:rPr lang="en-US" sz="2100" kern="1200"/>
            <a:t> to the CSV file in your Google Drive (e.g., inside "My Drive").</a:t>
          </a:r>
        </a:p>
      </dsp:txBody>
      <dsp:txXfrm>
        <a:off x="8061" y="2524640"/>
        <a:ext cx="3034531" cy="1820718"/>
      </dsp:txXfrm>
    </dsp:sp>
    <dsp:sp modelId="{93048A6D-E85C-477E-98A4-E078B0505157}">
      <dsp:nvSpPr>
        <dsp:cNvPr id="0" name=""/>
        <dsp:cNvSpPr/>
      </dsp:nvSpPr>
      <dsp:spPr>
        <a:xfrm>
          <a:off x="6773265" y="3389279"/>
          <a:ext cx="667342" cy="91440"/>
        </a:xfrm>
        <a:custGeom>
          <a:avLst/>
          <a:gdLst/>
          <a:ahLst/>
          <a:cxnLst/>
          <a:rect l="0" t="0" r="0" b="0"/>
          <a:pathLst>
            <a:path>
              <a:moveTo>
                <a:pt x="0" y="45720"/>
              </a:moveTo>
              <a:lnTo>
                <a:pt x="667342"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9488" y="3431509"/>
        <a:ext cx="34897" cy="6979"/>
      </dsp:txXfrm>
    </dsp:sp>
    <dsp:sp modelId="{70E155E6-2BA4-4D57-BBCC-9812CC2F7E33}">
      <dsp:nvSpPr>
        <dsp:cNvPr id="0" name=""/>
        <dsp:cNvSpPr/>
      </dsp:nvSpPr>
      <dsp:spPr>
        <a:xfrm>
          <a:off x="3740534" y="2524640"/>
          <a:ext cx="3034531" cy="1820718"/>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b="1" kern="1200"/>
            <a:t>Read the CSV file</a:t>
          </a:r>
          <a:r>
            <a:rPr lang="en-US" sz="2100" kern="1200"/>
            <a:t> into a pandas DataFrame using the full file path.</a:t>
          </a:r>
        </a:p>
      </dsp:txBody>
      <dsp:txXfrm>
        <a:off x="3740534" y="2524640"/>
        <a:ext cx="3034531" cy="1820718"/>
      </dsp:txXfrm>
    </dsp:sp>
    <dsp:sp modelId="{F164F879-1366-4798-ACEE-3CF95E53CC2E}">
      <dsp:nvSpPr>
        <dsp:cNvPr id="0" name=""/>
        <dsp:cNvSpPr/>
      </dsp:nvSpPr>
      <dsp:spPr>
        <a:xfrm>
          <a:off x="7473007" y="2524640"/>
          <a:ext cx="3034531" cy="182071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695" tIns="156081" rIns="148695" bIns="156081" numCol="1" spcCol="1270" anchor="ctr" anchorCtr="0">
          <a:noAutofit/>
        </a:bodyPr>
        <a:lstStyle/>
        <a:p>
          <a:pPr marL="0" lvl="0" indent="0" algn="ctr" defTabSz="933450">
            <a:lnSpc>
              <a:spcPct val="90000"/>
            </a:lnSpc>
            <a:spcBef>
              <a:spcPct val="0"/>
            </a:spcBef>
            <a:spcAft>
              <a:spcPct val="35000"/>
            </a:spcAft>
            <a:buNone/>
          </a:pPr>
          <a:r>
            <a:rPr lang="en-US" sz="2100" b="1" kern="1200"/>
            <a:t>Verify the data</a:t>
          </a:r>
          <a:r>
            <a:rPr lang="en-US" sz="2100" kern="1200"/>
            <a:t> by displaying the first few rows of the DataFrame.</a:t>
          </a:r>
        </a:p>
      </dsp:txBody>
      <dsp:txXfrm>
        <a:off x="7473007" y="2524640"/>
        <a:ext cx="3034531" cy="18207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97287-0B07-45FC-B37A-95A9D49CE331}">
      <dsp:nvSpPr>
        <dsp:cNvPr id="0" name=""/>
        <dsp:cNvSpPr/>
      </dsp:nvSpPr>
      <dsp:spPr>
        <a:xfrm rot="5400000">
          <a:off x="-120665" y="121039"/>
          <a:ext cx="804437" cy="563106"/>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Group by</a:t>
          </a:r>
        </a:p>
      </dsp:txBody>
      <dsp:txXfrm rot="-5400000">
        <a:off x="1" y="281926"/>
        <a:ext cx="563106" cy="241331"/>
      </dsp:txXfrm>
    </dsp:sp>
    <dsp:sp modelId="{5B1F8EF9-778F-48FA-A912-C195D2D962F1}">
      <dsp:nvSpPr>
        <dsp:cNvPr id="0" name=""/>
        <dsp:cNvSpPr/>
      </dsp:nvSpPr>
      <dsp:spPr>
        <a:xfrm rot="5400000">
          <a:off x="2970985" y="-2407506"/>
          <a:ext cx="522884" cy="5338643"/>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kern="1200" dirty="0"/>
            <a:t>Group by Marital Status: The data is first separated into groups based on each patient's marital status (e.g., Married, Divorced, Widowed, etc.).</a:t>
          </a:r>
        </a:p>
      </dsp:txBody>
      <dsp:txXfrm rot="-5400000">
        <a:off x="563106" y="25898"/>
        <a:ext cx="5313118" cy="471834"/>
      </dsp:txXfrm>
    </dsp:sp>
    <dsp:sp modelId="{61E1C315-6560-4672-989E-D1F4E9D2D428}">
      <dsp:nvSpPr>
        <dsp:cNvPr id="0" name=""/>
        <dsp:cNvSpPr/>
      </dsp:nvSpPr>
      <dsp:spPr>
        <a:xfrm rot="5400000">
          <a:off x="-120665" y="803588"/>
          <a:ext cx="804437" cy="563106"/>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Rank</a:t>
          </a:r>
        </a:p>
      </dsp:txBody>
      <dsp:txXfrm rot="-5400000">
        <a:off x="1" y="964475"/>
        <a:ext cx="563106" cy="241331"/>
      </dsp:txXfrm>
    </dsp:sp>
    <dsp:sp modelId="{B3674906-0918-4F21-8E75-EFA2499AAA45}">
      <dsp:nvSpPr>
        <dsp:cNvPr id="0" name=""/>
        <dsp:cNvSpPr/>
      </dsp:nvSpPr>
      <dsp:spPr>
        <a:xfrm rot="5400000">
          <a:off x="2970985" y="-1724956"/>
          <a:ext cx="522884" cy="5338643"/>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kern="1200" dirty="0"/>
            <a:t>Rank Diagnoses by Frequency: Within each marital group, diagnoses are ranked based on how frequently they appear. The most common diagnosis in that group gets the highest rank.</a:t>
          </a:r>
        </a:p>
      </dsp:txBody>
      <dsp:txXfrm rot="-5400000">
        <a:off x="563106" y="708448"/>
        <a:ext cx="5313118" cy="471834"/>
      </dsp:txXfrm>
    </dsp:sp>
    <dsp:sp modelId="{97B455CA-8A94-4642-BA81-132FE7136D31}">
      <dsp:nvSpPr>
        <dsp:cNvPr id="0" name=""/>
        <dsp:cNvSpPr/>
      </dsp:nvSpPr>
      <dsp:spPr>
        <a:xfrm rot="5400000">
          <a:off x="-120665" y="1486138"/>
          <a:ext cx="804437" cy="563106"/>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Divide</a:t>
          </a:r>
        </a:p>
      </dsp:txBody>
      <dsp:txXfrm rot="-5400000">
        <a:off x="1" y="1647025"/>
        <a:ext cx="563106" cy="241331"/>
      </dsp:txXfrm>
    </dsp:sp>
    <dsp:sp modelId="{3AAC0E06-10E6-4703-8CB0-246CE07AD902}">
      <dsp:nvSpPr>
        <dsp:cNvPr id="0" name=""/>
        <dsp:cNvSpPr/>
      </dsp:nvSpPr>
      <dsp:spPr>
        <a:xfrm rot="5400000">
          <a:off x="2970985" y="-1042406"/>
          <a:ext cx="522884" cy="5338643"/>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kern="1200" dirty="0"/>
            <a:t>Divide into Buckets (Quantiles): These ranked diagnoses are split into five equal-sized groups (quintiles). Each group represents a different level of criticality based on how common the diagnosis is.</a:t>
          </a:r>
        </a:p>
      </dsp:txBody>
      <dsp:txXfrm rot="-5400000">
        <a:off x="563106" y="1390998"/>
        <a:ext cx="5313118" cy="471834"/>
      </dsp:txXfrm>
    </dsp:sp>
    <dsp:sp modelId="{EAAD66C6-886A-4893-96D9-3B523F524873}">
      <dsp:nvSpPr>
        <dsp:cNvPr id="0" name=""/>
        <dsp:cNvSpPr/>
      </dsp:nvSpPr>
      <dsp:spPr>
        <a:xfrm rot="5400000">
          <a:off x="-120665" y="2168688"/>
          <a:ext cx="804437" cy="563106"/>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Assign</a:t>
          </a:r>
        </a:p>
      </dsp:txBody>
      <dsp:txXfrm rot="-5400000">
        <a:off x="1" y="2329575"/>
        <a:ext cx="563106" cy="241331"/>
      </dsp:txXfrm>
    </dsp:sp>
    <dsp:sp modelId="{2FBCC175-DA48-462E-BD8D-F3202D8FA706}">
      <dsp:nvSpPr>
        <dsp:cNvPr id="0" name=""/>
        <dsp:cNvSpPr/>
      </dsp:nvSpPr>
      <dsp:spPr>
        <a:xfrm rot="5400000">
          <a:off x="2970985" y="-359856"/>
          <a:ext cx="522884" cy="5338643"/>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kern="1200" dirty="0"/>
            <a:t>Assign a Critical Rating (1 to 5): A numeric rating is assigned:</a:t>
          </a:r>
        </a:p>
        <a:p>
          <a:pPr marL="57150" lvl="1" indent="-57150" algn="l" defTabSz="400050">
            <a:lnSpc>
              <a:spcPct val="90000"/>
            </a:lnSpc>
            <a:spcBef>
              <a:spcPct val="0"/>
            </a:spcBef>
            <a:spcAft>
              <a:spcPct val="15000"/>
            </a:spcAft>
            <a:buChar char="•"/>
          </a:pPr>
          <a:r>
            <a:rPr lang="en-US" sz="900" kern="1200" dirty="0"/>
            <a:t>5 for most critical/common diagnoses (top 20%),</a:t>
          </a:r>
        </a:p>
        <a:p>
          <a:pPr marL="57150" lvl="1" indent="-57150" algn="l" defTabSz="400050">
            <a:lnSpc>
              <a:spcPct val="90000"/>
            </a:lnSpc>
            <a:spcBef>
              <a:spcPct val="0"/>
            </a:spcBef>
            <a:spcAft>
              <a:spcPct val="15000"/>
            </a:spcAft>
            <a:buChar char="•"/>
          </a:pPr>
          <a:r>
            <a:rPr lang="en-US" sz="900" kern="1200" dirty="0"/>
            <a:t>1 for least frequent/critical (bottom 20%).</a:t>
          </a:r>
        </a:p>
      </dsp:txBody>
      <dsp:txXfrm rot="-5400000">
        <a:off x="563106" y="2073548"/>
        <a:ext cx="5313118" cy="471834"/>
      </dsp:txXfrm>
    </dsp:sp>
    <dsp:sp modelId="{DB80C2B8-CEDF-459B-AFC3-D4A33296525D}">
      <dsp:nvSpPr>
        <dsp:cNvPr id="0" name=""/>
        <dsp:cNvSpPr/>
      </dsp:nvSpPr>
      <dsp:spPr>
        <a:xfrm rot="5400000">
          <a:off x="-120665" y="2851238"/>
          <a:ext cx="804437" cy="563106"/>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Attach</a:t>
          </a:r>
        </a:p>
      </dsp:txBody>
      <dsp:txXfrm rot="-5400000">
        <a:off x="1" y="3012125"/>
        <a:ext cx="563106" cy="241331"/>
      </dsp:txXfrm>
    </dsp:sp>
    <dsp:sp modelId="{19032151-C250-47D3-AC41-0A15308E40B9}">
      <dsp:nvSpPr>
        <dsp:cNvPr id="0" name=""/>
        <dsp:cNvSpPr/>
      </dsp:nvSpPr>
      <dsp:spPr>
        <a:xfrm rot="5400000">
          <a:off x="2970985" y="322693"/>
          <a:ext cx="522884" cy="5338643"/>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5715" rIns="5715" bIns="5715" numCol="1" spcCol="1270" anchor="ctr" anchorCtr="0">
          <a:noAutofit/>
        </a:bodyPr>
        <a:lstStyle/>
        <a:p>
          <a:pPr marL="57150" lvl="1" indent="-57150" algn="l" defTabSz="400050">
            <a:lnSpc>
              <a:spcPct val="90000"/>
            </a:lnSpc>
            <a:spcBef>
              <a:spcPct val="0"/>
            </a:spcBef>
            <a:spcAft>
              <a:spcPct val="15000"/>
            </a:spcAft>
            <a:buChar char="•"/>
          </a:pPr>
          <a:r>
            <a:rPr lang="en-US" sz="900" kern="1200" dirty="0"/>
            <a:t>Attach Rating to Each Record:</a:t>
          </a:r>
        </a:p>
        <a:p>
          <a:pPr marL="114300" lvl="2" indent="-57150" algn="l" defTabSz="400050" rtl="0">
            <a:lnSpc>
              <a:spcPct val="90000"/>
            </a:lnSpc>
            <a:spcBef>
              <a:spcPct val="0"/>
            </a:spcBef>
            <a:spcAft>
              <a:spcPct val="15000"/>
            </a:spcAft>
            <a:buChar char="•"/>
          </a:pPr>
          <a:r>
            <a:rPr lang="en-US" sz="900" kern="1200" dirty="0"/>
            <a:t>The new rating is added as a column to the dataset, so each diagnosis now carries a “criticality score”</a:t>
          </a:r>
          <a:r>
            <a:rPr lang="en-US" sz="900" kern="1200" dirty="0">
              <a:latin typeface="Aptos Display" panose="02110004020202020204"/>
            </a:rPr>
            <a:t> </a:t>
          </a:r>
          <a:r>
            <a:rPr lang="en-US" sz="900" kern="1200" dirty="0"/>
            <a:t> to its marital status group.</a:t>
          </a:r>
        </a:p>
      </dsp:txBody>
      <dsp:txXfrm rot="-5400000">
        <a:off x="563106" y="2756098"/>
        <a:ext cx="5313118" cy="4718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C80AD2-70AE-4332-BF05-5869307580F2}">
      <dsp:nvSpPr>
        <dsp:cNvPr id="0" name=""/>
        <dsp:cNvSpPr/>
      </dsp:nvSpPr>
      <dsp:spPr>
        <a:xfrm>
          <a:off x="0" y="57239"/>
          <a:ext cx="4572000" cy="5569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Aptos"/>
            </a:rPr>
            <a:t>Identifies Group-Specific Risks: </a:t>
          </a:r>
          <a:r>
            <a:rPr lang="en-US" sz="1400" kern="1200" dirty="0">
              <a:latin typeface="Aptos"/>
            </a:rPr>
            <a:t>Flags the most urgent diagnoses within eachmarital status group.</a:t>
          </a:r>
          <a:endParaRPr lang="en-US" sz="1400" kern="1200" dirty="0"/>
        </a:p>
      </dsp:txBody>
      <dsp:txXfrm>
        <a:off x="27187" y="84426"/>
        <a:ext cx="4517626" cy="502546"/>
      </dsp:txXfrm>
    </dsp:sp>
    <dsp:sp modelId="{31F86C04-D9D8-4EC8-BEAF-53F90FB23572}">
      <dsp:nvSpPr>
        <dsp:cNvPr id="0" name=""/>
        <dsp:cNvSpPr/>
      </dsp:nvSpPr>
      <dsp:spPr>
        <a:xfrm>
          <a:off x="0" y="654479"/>
          <a:ext cx="4572000" cy="5569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rtl="0">
            <a:lnSpc>
              <a:spcPct val="90000"/>
            </a:lnSpc>
            <a:spcBef>
              <a:spcPct val="0"/>
            </a:spcBef>
            <a:spcAft>
              <a:spcPct val="35000"/>
            </a:spcAft>
            <a:buNone/>
          </a:pPr>
          <a:r>
            <a:rPr lang="en-US" sz="1400" kern="1200" dirty="0">
              <a:latin typeface="Aptos"/>
            </a:rPr>
            <a:t>lags the most urgent diagnoses within </a:t>
          </a:r>
          <a:r>
            <a:rPr lang="en-US" sz="1400" kern="1200" dirty="0" err="1">
              <a:latin typeface="Aptos"/>
            </a:rPr>
            <a:t>eachmarital</a:t>
          </a:r>
          <a:r>
            <a:rPr lang="en-US" sz="1400" kern="1200" dirty="0">
              <a:latin typeface="Aptos"/>
            </a:rPr>
            <a:t> status group.</a:t>
          </a:r>
        </a:p>
      </dsp:txBody>
      <dsp:txXfrm>
        <a:off x="27187" y="681666"/>
        <a:ext cx="4517626" cy="502546"/>
      </dsp:txXfrm>
    </dsp:sp>
    <dsp:sp modelId="{26E59169-36F2-4F4A-BC3F-FF064567B6BA}">
      <dsp:nvSpPr>
        <dsp:cNvPr id="0" name=""/>
        <dsp:cNvSpPr/>
      </dsp:nvSpPr>
      <dsp:spPr>
        <a:xfrm>
          <a:off x="0" y="1251719"/>
          <a:ext cx="4572000" cy="5569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just" defTabSz="622300" rtl="0">
            <a:lnSpc>
              <a:spcPct val="90000"/>
            </a:lnSpc>
            <a:spcBef>
              <a:spcPct val="0"/>
            </a:spcBef>
            <a:spcAft>
              <a:spcPct val="35000"/>
            </a:spcAft>
            <a:buNone/>
          </a:pPr>
          <a:r>
            <a:rPr lang="en-US" sz="1400" b="1" kern="1200" dirty="0">
              <a:latin typeface="Aptos"/>
            </a:rPr>
            <a:t>Simplifies Visualization: </a:t>
          </a:r>
          <a:r>
            <a:rPr lang="en-US" sz="1400" kern="1200" dirty="0">
              <a:latin typeface="Aptos"/>
            </a:rPr>
            <a:t>Enables easy color-coding or ranking in charts anddashboards.</a:t>
          </a:r>
        </a:p>
      </dsp:txBody>
      <dsp:txXfrm>
        <a:off x="27187" y="1278906"/>
        <a:ext cx="4517626" cy="502546"/>
      </dsp:txXfrm>
    </dsp:sp>
    <dsp:sp modelId="{A5AF19FD-6BB6-4BC8-914E-CB0DEA60AB17}">
      <dsp:nvSpPr>
        <dsp:cNvPr id="0" name=""/>
        <dsp:cNvSpPr/>
      </dsp:nvSpPr>
      <dsp:spPr>
        <a:xfrm>
          <a:off x="0" y="1848959"/>
          <a:ext cx="4572000" cy="5569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b="1" kern="1200" dirty="0">
              <a:latin typeface="Aptos"/>
            </a:rPr>
            <a:t>Aids Prioritization: </a:t>
          </a:r>
          <a:r>
            <a:rPr lang="en-US" sz="1400" kern="1200" dirty="0">
              <a:latin typeface="Aptos"/>
            </a:rPr>
            <a:t>Highlights top-rated (5) conditions for focused clinical attention.</a:t>
          </a:r>
        </a:p>
      </dsp:txBody>
      <dsp:txXfrm>
        <a:off x="27187" y="1876146"/>
        <a:ext cx="4517626" cy="502546"/>
      </dsp:txXfrm>
    </dsp:sp>
    <dsp:sp modelId="{C70FE470-53FE-4FE2-8EAC-9F1056D74768}">
      <dsp:nvSpPr>
        <dsp:cNvPr id="0" name=""/>
        <dsp:cNvSpPr/>
      </dsp:nvSpPr>
      <dsp:spPr>
        <a:xfrm>
          <a:off x="0" y="2446199"/>
          <a:ext cx="4572000" cy="5569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b="1" kern="1200" dirty="0">
              <a:latin typeface="Aptos"/>
            </a:rPr>
            <a:t>Ensures Fair Comparison: </a:t>
          </a:r>
          <a:r>
            <a:rPr lang="en-US" sz="1400" kern="1200" dirty="0">
              <a:latin typeface="Aptos"/>
            </a:rPr>
            <a:t>Normalizes across groups, avoiding bias from group sizeor volume.</a:t>
          </a:r>
        </a:p>
      </dsp:txBody>
      <dsp:txXfrm>
        <a:off x="27187" y="2473386"/>
        <a:ext cx="4517626" cy="502546"/>
      </dsp:txXfrm>
    </dsp:sp>
    <dsp:sp modelId="{2DE0C872-36F2-4A91-AFC8-CF5CE3A07AE9}">
      <dsp:nvSpPr>
        <dsp:cNvPr id="0" name=""/>
        <dsp:cNvSpPr/>
      </dsp:nvSpPr>
      <dsp:spPr>
        <a:xfrm>
          <a:off x="0" y="3043439"/>
          <a:ext cx="4572000" cy="5569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b="1" kern="1200" dirty="0">
              <a:latin typeface="Aptos"/>
            </a:rPr>
            <a:t>Supports Risk Modeling: </a:t>
          </a:r>
          <a:r>
            <a:rPr lang="en-US" sz="1400" kern="1200" dirty="0">
              <a:latin typeface="Aptos"/>
            </a:rPr>
            <a:t>Useful as input for predictive analytics and health riskscoring.</a:t>
          </a:r>
        </a:p>
      </dsp:txBody>
      <dsp:txXfrm>
        <a:off x="27187" y="3070626"/>
        <a:ext cx="4517626" cy="5025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F123F-9C0C-4231-89B0-1992FAB552D3}">
      <dsp:nvSpPr>
        <dsp:cNvPr id="0" name=""/>
        <dsp:cNvSpPr/>
      </dsp:nvSpPr>
      <dsp:spPr>
        <a:xfrm>
          <a:off x="0" y="39687"/>
          <a:ext cx="3286125" cy="197167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Transforms Unstructured Text into Structured Data:</a:t>
          </a:r>
          <a:r>
            <a:rPr lang="en-US" sz="1900" kern="1200"/>
            <a:t> Converts raw diagnosis text into tokenized and labeled components that computers can work with efficiently.</a:t>
          </a:r>
        </a:p>
      </dsp:txBody>
      <dsp:txXfrm>
        <a:off x="0" y="39687"/>
        <a:ext cx="3286125" cy="1971675"/>
      </dsp:txXfrm>
    </dsp:sp>
    <dsp:sp modelId="{F1E3DC1C-FEE9-4B0E-BF7C-0E8CC35239F9}">
      <dsp:nvSpPr>
        <dsp:cNvPr id="0" name=""/>
        <dsp:cNvSpPr/>
      </dsp:nvSpPr>
      <dsp:spPr>
        <a:xfrm>
          <a:off x="3614737" y="39687"/>
          <a:ext cx="3286125" cy="1971675"/>
        </a:xfrm>
        <a:prstGeom prst="rect">
          <a:avLst/>
        </a:prstGeom>
        <a:gradFill rotWithShape="0">
          <a:gsLst>
            <a:gs pos="0">
              <a:schemeClr val="accent2">
                <a:hueOff val="1135026"/>
                <a:satOff val="3075"/>
                <a:lumOff val="-2431"/>
                <a:alphaOff val="0"/>
                <a:satMod val="103000"/>
                <a:lumMod val="102000"/>
                <a:tint val="94000"/>
              </a:schemeClr>
            </a:gs>
            <a:gs pos="50000">
              <a:schemeClr val="accent2">
                <a:hueOff val="1135026"/>
                <a:satOff val="3075"/>
                <a:lumOff val="-2431"/>
                <a:alphaOff val="0"/>
                <a:satMod val="110000"/>
                <a:lumMod val="100000"/>
                <a:shade val="100000"/>
              </a:schemeClr>
            </a:gs>
            <a:gs pos="100000">
              <a:schemeClr val="accent2">
                <a:hueOff val="1135026"/>
                <a:satOff val="3075"/>
                <a:lumOff val="-243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Highlights Clinically Relevant Information:</a:t>
          </a:r>
          <a:r>
            <a:rPr lang="en-US" sz="1900" kern="1200"/>
            <a:t> Automatically identifies and visualizes important medical entities, facilitating better understanding of diagnoses.</a:t>
          </a:r>
        </a:p>
      </dsp:txBody>
      <dsp:txXfrm>
        <a:off x="3614737" y="39687"/>
        <a:ext cx="3286125" cy="1971675"/>
      </dsp:txXfrm>
    </dsp:sp>
    <dsp:sp modelId="{23947582-4052-4439-B9D1-B8EEB38F757A}">
      <dsp:nvSpPr>
        <dsp:cNvPr id="0" name=""/>
        <dsp:cNvSpPr/>
      </dsp:nvSpPr>
      <dsp:spPr>
        <a:xfrm>
          <a:off x="7229475" y="39687"/>
          <a:ext cx="3286125" cy="1971675"/>
        </a:xfrm>
        <a:prstGeom prst="rect">
          <a:avLst/>
        </a:prstGeom>
        <a:gradFill rotWithShape="0">
          <a:gsLst>
            <a:gs pos="0">
              <a:schemeClr val="accent2">
                <a:hueOff val="2270051"/>
                <a:satOff val="6150"/>
                <a:lumOff val="-4863"/>
                <a:alphaOff val="0"/>
                <a:satMod val="103000"/>
                <a:lumMod val="102000"/>
                <a:tint val="94000"/>
              </a:schemeClr>
            </a:gs>
            <a:gs pos="50000">
              <a:schemeClr val="accent2">
                <a:hueOff val="2270051"/>
                <a:satOff val="6150"/>
                <a:lumOff val="-4863"/>
                <a:alphaOff val="0"/>
                <a:satMod val="110000"/>
                <a:lumMod val="100000"/>
                <a:shade val="100000"/>
              </a:schemeClr>
            </a:gs>
            <a:gs pos="100000">
              <a:schemeClr val="accent2">
                <a:hueOff val="2270051"/>
                <a:satOff val="6150"/>
                <a:lumOff val="-486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Supports Data Exploration and Quality Checks:</a:t>
          </a:r>
          <a:r>
            <a:rPr lang="en-US" sz="1900" kern="1200"/>
            <a:t> Visualizing entities helps spot inconsistencies or errors in the data early on.</a:t>
          </a:r>
        </a:p>
      </dsp:txBody>
      <dsp:txXfrm>
        <a:off x="7229475" y="39687"/>
        <a:ext cx="3286125" cy="1971675"/>
      </dsp:txXfrm>
    </dsp:sp>
    <dsp:sp modelId="{05A1F80F-A1D7-45F5-91DC-C66B9BDC2964}">
      <dsp:nvSpPr>
        <dsp:cNvPr id="0" name=""/>
        <dsp:cNvSpPr/>
      </dsp:nvSpPr>
      <dsp:spPr>
        <a:xfrm>
          <a:off x="0" y="2339975"/>
          <a:ext cx="3286125" cy="1971675"/>
        </a:xfrm>
        <a:prstGeom prst="rect">
          <a:avLst/>
        </a:prstGeom>
        <a:gradFill rotWithShape="0">
          <a:gsLst>
            <a:gs pos="0">
              <a:schemeClr val="accent2">
                <a:hueOff val="3405077"/>
                <a:satOff val="9225"/>
                <a:lumOff val="-7294"/>
                <a:alphaOff val="0"/>
                <a:satMod val="103000"/>
                <a:lumMod val="102000"/>
                <a:tint val="94000"/>
              </a:schemeClr>
            </a:gs>
            <a:gs pos="50000">
              <a:schemeClr val="accent2">
                <a:hueOff val="3405077"/>
                <a:satOff val="9225"/>
                <a:lumOff val="-7294"/>
                <a:alphaOff val="0"/>
                <a:satMod val="110000"/>
                <a:lumMod val="100000"/>
                <a:shade val="100000"/>
              </a:schemeClr>
            </a:gs>
            <a:gs pos="100000">
              <a:schemeClr val="accent2">
                <a:hueOff val="3405077"/>
                <a:satOff val="9225"/>
                <a:lumOff val="-729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Enables Downstream Analytics:</a:t>
          </a:r>
          <a:r>
            <a:rPr lang="en-US" sz="1900" kern="1200"/>
            <a:t> Structured entities can be used in predictive models, clustering, or further natural language processing tasks.</a:t>
          </a:r>
        </a:p>
      </dsp:txBody>
      <dsp:txXfrm>
        <a:off x="0" y="2339975"/>
        <a:ext cx="3286125" cy="1971675"/>
      </dsp:txXfrm>
    </dsp:sp>
    <dsp:sp modelId="{D1227297-085C-48DC-9E05-C32ADF4A07D6}">
      <dsp:nvSpPr>
        <dsp:cNvPr id="0" name=""/>
        <dsp:cNvSpPr/>
      </dsp:nvSpPr>
      <dsp:spPr>
        <a:xfrm>
          <a:off x="3614737" y="2339975"/>
          <a:ext cx="3286125" cy="1971675"/>
        </a:xfrm>
        <a:prstGeom prst="rect">
          <a:avLst/>
        </a:prstGeom>
        <a:gradFill rotWithShape="0">
          <a:gsLst>
            <a:gs pos="0">
              <a:schemeClr val="accent2">
                <a:hueOff val="4540102"/>
                <a:satOff val="12300"/>
                <a:lumOff val="-9726"/>
                <a:alphaOff val="0"/>
                <a:satMod val="103000"/>
                <a:lumMod val="102000"/>
                <a:tint val="94000"/>
              </a:schemeClr>
            </a:gs>
            <a:gs pos="50000">
              <a:schemeClr val="accent2">
                <a:hueOff val="4540102"/>
                <a:satOff val="12300"/>
                <a:lumOff val="-9726"/>
                <a:alphaOff val="0"/>
                <a:satMod val="110000"/>
                <a:lumMod val="100000"/>
                <a:shade val="100000"/>
              </a:schemeClr>
            </a:gs>
            <a:gs pos="100000">
              <a:schemeClr val="accent2">
                <a:hueOff val="4540102"/>
                <a:satOff val="12300"/>
                <a:lumOff val="-972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Improves Interpretability:</a:t>
          </a:r>
          <a:r>
            <a:rPr lang="en-US" sz="1900" kern="1200"/>
            <a:t> Makes complex clinical notes accessible for clinicians, researchers, or data scientists through clear visualization.</a:t>
          </a:r>
        </a:p>
      </dsp:txBody>
      <dsp:txXfrm>
        <a:off x="3614737" y="2339975"/>
        <a:ext cx="3286125" cy="1971675"/>
      </dsp:txXfrm>
    </dsp:sp>
    <dsp:sp modelId="{31F0FDF1-1882-4EEA-8C26-1F1E65489949}">
      <dsp:nvSpPr>
        <dsp:cNvPr id="0" name=""/>
        <dsp:cNvSpPr/>
      </dsp:nvSpPr>
      <dsp:spPr>
        <a:xfrm>
          <a:off x="7229475" y="2339975"/>
          <a:ext cx="3286125" cy="1971675"/>
        </a:xfrm>
        <a:prstGeom prst="rect">
          <a:avLst/>
        </a:prstGeom>
        <a:gradFill rotWithShape="0">
          <a:gsLst>
            <a:gs pos="0">
              <a:schemeClr val="accent2">
                <a:hueOff val="5675128"/>
                <a:satOff val="15375"/>
                <a:lumOff val="-12157"/>
                <a:alphaOff val="0"/>
                <a:satMod val="103000"/>
                <a:lumMod val="102000"/>
                <a:tint val="94000"/>
              </a:schemeClr>
            </a:gs>
            <a:gs pos="50000">
              <a:schemeClr val="accent2">
                <a:hueOff val="5675128"/>
                <a:satOff val="15375"/>
                <a:lumOff val="-12157"/>
                <a:alphaOff val="0"/>
                <a:satMod val="110000"/>
                <a:lumMod val="100000"/>
                <a:shade val="100000"/>
              </a:schemeClr>
            </a:gs>
            <a:gs pos="100000">
              <a:schemeClr val="accent2">
                <a:hueOff val="5675128"/>
                <a:satOff val="15375"/>
                <a:lumOff val="-1215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a:t>Scalable to Large Datasets:</a:t>
          </a:r>
          <a:r>
            <a:rPr lang="en-US" sz="1900" kern="1200"/>
            <a:t> Automates entity recognition on many records, saving manual review time and effort.</a:t>
          </a:r>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7/14/2025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43502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374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58905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28026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9473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7/14/2025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79596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7/14/2025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93913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7/14/2025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9514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7/14/2025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9549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24992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23241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7/14/2025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70752599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mermaid.live/edit#pako:eNqFVm1v2joU_itHlja1UpoWSunIh0kbtBu6tGPAOumKLyY5gLXEzmynXVr1v99jJ-FlUF0kILHPy3Oe8xwnLyxWCbKIGfxdoIxxIPhK82wugT5W2BRhVlilBU_hp9K_lql6imCqYrcwwZRboaRZi9wAlwl8RZ7adcw1wrfCxipDAyd3w7th_2w4HJ7OZRU459qKWORcWvhhUAM3MEKuJepDg89i9b1AXR7ujEu7VtI5V1fnfZXyxaHdQItHdGZflFpRRf7-0Ox-NHZG7m8kFprrEk5Mzvvl-TQWU39xh8n16aHng3h2ng_CFDwVz54UmCmVHsE8nnnA6gn1WAlpG07evYNWCANuOQyzXGlbLTt6zj5-bEiI6k3YkAoJuRi0cJKvS0OJ0Z65pRpm43hGQVysyKdw9vyRC6IrxR0E7RrBzZ88Vbqq4z1Mv4_gk-QphTdvoOorKTG2XgTonRGsC07950kmjENmAqLCCpSWrtDG4ekb0X5qYdGnXSoNGadbkpux3BYGHk0IqhbXWzVO0BZawm-3ChpNkVoCMvo2DSAj9qhJtgxoYwNtg2dDxWX4Vz_VEm6FTIRc7ZNAzY_gC5J2OYF-3PWhnBm3xIZNxSIAg3yhNOXyK2VdPflvgU_X6slvV3B9sfv1HyLtbJvmlPG-mYv_aVltvs8RSbM_fTik1Y8MweM0SGQAVh0Zpirv1nqkeOKsjW8j38DZIL8K_bQ9CbsGGi0RU5X3yjZ9PRov1xgraoPjFxPIajd5xI1ikxQKCfc3E9ft7WlFGrWax9Z33pAgRUY_OxBdHHJ3pVfhNpqqPSm1cyM1U0ek0plrOi3WODYldkP4KlbrlL4W_sHyaH1eQo3a0MGtOEmEyVMek1TjtDCWDkofnqQx-HT--WYyU7mI35TRusnbwPLjR1HkLsDrEKaltGukukk7E4x5vqeYZqJoHZb1AAQOWlwYmkYSp5_zAFY8p99UZKRWT_ROlg9hrTdn654NebF_wDUs16p0eBdK_YKTUOSlXAAJaDy43ZV9L4Q-TTDN3PYwpQLqAO6MHdzupxjPoiMuJhUJVhK19aOubs94tmW0DrvjV2VgAVtpkbDI6gIDliEpwd2yFxdkzojYDOcsossEl5yGbM7m8pXc6HHwr1JZ46lVsVqzaMlTQ3dFTmd48zTerGqUCeq-KqRlUefCx2DRC_vDonavFfYu2912p9fqtC9arU7AShZ122Gn1-tddy57V91et9N6Ddizz3oRfri-ChiND9V8V70F-JeB1_8Aj5qylg"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colab.research.google.com/drive/1l_tOX2wXK8LuZqxmPWaWfBJmlc6wmZdE?usp=sharing" TargetMode="External"/><Relationship Id="rId7" Type="http://schemas.openxmlformats.org/officeDocument/2006/relationships/image" Target="../media/image13.png"/><Relationship Id="rId2" Type="http://schemas.openxmlformats.org/officeDocument/2006/relationships/hyperlink" Target="https://mermaid.live/edit#pako:eNqFVm1v2joU_itHlja1UpoWSunIh0kbtBu6tGPAOumKLyY5gLXEzmynXVr1v99jJ-FlUF0kILHPy3Oe8xwnLyxWCbKIGfxdoIxxIPhK82wugT5W2BRhVlilBU_hp9K_lql6imCqYrcwwZRboaRZi9wAlwl8RZ7adcw1wrfCxipDAyd3w7th_2w4HJ7OZRU459qKWORcWvhhUAM3MEKuJepDg89i9b1AXR7ujEu7VtI5V1fnfZXyxaHdQItHdGZflFpRRf7-0Ox-NHZG7m8kFprrEk5Mzvvl-TQWU39xh8n16aHng3h2ng_CFDwVz54UmCmVHsE8nnnA6gn1WAlpG07evYNWCANuOQyzXGlbLTt6zj5-bEiI6k3YkAoJuRi0cJKvS0OJ0Z65pRpm43hGQVysyKdw9vyRC6IrxR0E7RrBzZ88Vbqq4z1Mv4_gk-QphTdvoOorKTG2XgTonRGsC07950kmjENmAqLCCpSWrtDG4ekb0X5qYdGnXSoNGadbkpux3BYGHk0IqhbXWzVO0BZawm-3ChpNkVoCMvo2DSAj9qhJtgxoYwNtg2dDxWX4Vz_VEm6FTIRc7ZNAzY_gC5J2OYF-3PWhnBm3xIZNxSIAg3yhNOXyK2VdPflvgU_X6slvV3B9sfv1HyLtbJvmlPG-mYv_aVltvs8RSbM_fTik1Y8MweM0SGQAVh0Zpirv1nqkeOKsjW8j38DZIL8K_bQ9CbsGGi0RU5X3yjZ9PRov1xgraoPjFxPIajd5xI1ikxQKCfc3E9ft7WlFGrWax9Z33pAgRUY_OxBdHHJ3pVfhNpqqPSm1cyM1U0ek0plrOi3WODYldkP4KlbrlL4W_sHyaH1eQo3a0MGtOEmEyVMek1TjtDCWDkofnqQx-HT--WYyU7mI35TRusnbwPLjR1HkLsDrEKaltGukukk7E4x5vqeYZqJoHZb1AAQOWlwYmkYSp5_zAFY8p99UZKRWT_ROlg9hrTdn654NebF_wDUs16p0eBdK_YKTUOSlXAAJaDy43ZV9L4Q-TTDN3PYwpQLqAO6MHdzupxjPoiMuJhUJVhK19aOubs94tmW0DrvjV2VgAVtpkbDI6gIDliEpwd2yFxdkzojYDOcsossEl5yGbM7m8pXc6HHwr1JZ46lVsVqzaMlTQ3dFTmd48zTerGqUCeq-KqRlUefCx2DRC_vDonavFfYu2912p9fqtC9arU7AShZ122Gn1-tddy57V91et9N6Ddizz3oRfri-ChiND9V8V70F-JeB1_8Aj5qylg" TargetMode="Externa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1drv.ms/p/c/9ba71793c953b202/EdzpHzdeFM1NrAlo3GjUYOgBOM-5MVcP39NCAEOuxIhq4w?e=yP0e0W"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logo&#10;&#10;AI-generated content may be incorrect.">
            <a:extLst>
              <a:ext uri="{FF2B5EF4-FFF2-40B4-BE49-F238E27FC236}">
                <a16:creationId xmlns:a16="http://schemas.microsoft.com/office/drawing/2014/main" id="{0C979D2B-7F82-E641-04E5-E93719CFAFCA}"/>
              </a:ext>
            </a:extLst>
          </p:cNvPr>
          <p:cNvPicPr>
            <a:picLocks noChangeAspect="1"/>
          </p:cNvPicPr>
          <p:nvPr/>
        </p:nvPicPr>
        <p:blipFill>
          <a:blip r:embed="rId2"/>
          <a:stretch>
            <a:fillRect/>
          </a:stretch>
        </p:blipFill>
        <p:spPr>
          <a:xfrm>
            <a:off x="0" y="30950"/>
            <a:ext cx="12192000" cy="679610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771844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3D6EBC-5C5E-39D7-E4A8-113F040E6FE3}"/>
              </a:ext>
            </a:extLst>
          </p:cNvPr>
          <p:cNvSpPr>
            <a:spLocks noGrp="1"/>
          </p:cNvSpPr>
          <p:nvPr>
            <p:ph type="title"/>
          </p:nvPr>
        </p:nvSpPr>
        <p:spPr>
          <a:xfrm>
            <a:off x="569099" y="707193"/>
            <a:ext cx="4810745" cy="1157624"/>
          </a:xfrm>
        </p:spPr>
        <p:txBody>
          <a:bodyPr anchor="b">
            <a:normAutofit fontScale="90000"/>
          </a:bodyPr>
          <a:lstStyle/>
          <a:p>
            <a:r>
              <a:rPr lang="en-US" sz="4800" b="1" dirty="0"/>
              <a:t>Outcome &amp; Interpretation</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 code&#10;&#10;AI-generated content may be incorrect.">
            <a:extLst>
              <a:ext uri="{FF2B5EF4-FFF2-40B4-BE49-F238E27FC236}">
                <a16:creationId xmlns:a16="http://schemas.microsoft.com/office/drawing/2014/main" id="{7E3DBAD2-2641-38AD-9537-174FDAFA1248}"/>
              </a:ext>
            </a:extLst>
          </p:cNvPr>
          <p:cNvPicPr>
            <a:picLocks noChangeAspect="1"/>
          </p:cNvPicPr>
          <p:nvPr/>
        </p:nvPicPr>
        <p:blipFill>
          <a:blip r:embed="rId2"/>
          <a:stretch>
            <a:fillRect/>
          </a:stretch>
        </p:blipFill>
        <p:spPr>
          <a:xfrm>
            <a:off x="5762746" y="189335"/>
            <a:ext cx="5458968" cy="3357265"/>
          </a:xfrm>
          <a:prstGeom prst="rect">
            <a:avLst/>
          </a:prstGeom>
        </p:spPr>
      </p:pic>
      <p:sp>
        <p:nvSpPr>
          <p:cNvPr id="5" name="TextBox 4">
            <a:extLst>
              <a:ext uri="{FF2B5EF4-FFF2-40B4-BE49-F238E27FC236}">
                <a16:creationId xmlns:a16="http://schemas.microsoft.com/office/drawing/2014/main" id="{0C8643FD-61A4-0E07-93A9-C80E5C4F5411}"/>
              </a:ext>
            </a:extLst>
          </p:cNvPr>
          <p:cNvSpPr txBox="1"/>
          <p:nvPr/>
        </p:nvSpPr>
        <p:spPr>
          <a:xfrm>
            <a:off x="117328" y="3428452"/>
            <a:ext cx="5263334"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b="1" dirty="0">
                <a:ea typeface="+mn-lt"/>
                <a:cs typeface="+mn-lt"/>
              </a:rPr>
              <a:t>Interpretations:</a:t>
            </a:r>
            <a:endParaRPr lang="en-US"/>
          </a:p>
          <a:p>
            <a:pPr marL="285750" indent="-285750" algn="just">
              <a:buFont typeface="Arial"/>
              <a:buChar char="•"/>
            </a:pPr>
            <a:endParaRPr lang="en-US" sz="1200" b="1" dirty="0">
              <a:ea typeface="+mn-lt"/>
              <a:cs typeface="+mn-lt"/>
            </a:endParaRPr>
          </a:p>
          <a:p>
            <a:pPr marL="285750" indent="-285750" algn="just">
              <a:buFont typeface="Arial"/>
              <a:buChar char="•"/>
            </a:pPr>
            <a:r>
              <a:rPr lang="en-US" sz="1200" b="1" dirty="0">
                <a:ea typeface="+mn-lt"/>
                <a:cs typeface="+mn-lt"/>
              </a:rPr>
              <a:t>Implausible Ages</a:t>
            </a:r>
            <a:r>
              <a:rPr lang="en-US" sz="1200" dirty="0">
                <a:ea typeface="+mn-lt"/>
                <a:cs typeface="+mn-lt"/>
              </a:rPr>
              <a:t>: The group with </a:t>
            </a:r>
            <a:r>
              <a:rPr lang="en-US" sz="1200" dirty="0" err="1">
                <a:latin typeface="Consolas"/>
              </a:rPr>
              <a:t>marital_status</a:t>
            </a:r>
            <a:r>
              <a:rPr lang="en-US" sz="1200" dirty="0">
                <a:latin typeface="Consolas"/>
              </a:rPr>
              <a:t> = None</a:t>
            </a:r>
            <a:r>
              <a:rPr lang="en-US" sz="1200" dirty="0">
                <a:ea typeface="+mn-lt"/>
                <a:cs typeface="+mn-lt"/>
              </a:rPr>
              <a:t> has an average age at death of 122.4 years, which is biologically implausible and suggests data entry or calculation errors (e.g., missing or incorrect dates of birth/death).</a:t>
            </a:r>
            <a:endParaRPr lang="en-US"/>
          </a:p>
          <a:p>
            <a:pPr marL="285750" indent="-285750" algn="just">
              <a:buFont typeface="Arial"/>
              <a:buChar char="•"/>
            </a:pPr>
            <a:endParaRPr lang="en-US" sz="1200" dirty="0">
              <a:ea typeface="+mn-lt"/>
              <a:cs typeface="+mn-lt"/>
            </a:endParaRPr>
          </a:p>
          <a:p>
            <a:pPr marL="285750" indent="-285750" algn="just">
              <a:buFont typeface="Arial"/>
              <a:buChar char="•"/>
            </a:pPr>
            <a:r>
              <a:rPr lang="en-US" sz="1200" b="1" dirty="0">
                <a:ea typeface="+mn-lt"/>
                <a:cs typeface="+mn-lt"/>
              </a:rPr>
              <a:t>Widowed</a:t>
            </a:r>
            <a:r>
              <a:rPr lang="en-US" sz="1200" dirty="0">
                <a:ea typeface="+mn-lt"/>
                <a:cs typeface="+mn-lt"/>
              </a:rPr>
              <a:t>: High average age at death (97.7), which is plausible given demographic trends.</a:t>
            </a:r>
            <a:endParaRPr lang="en-US"/>
          </a:p>
          <a:p>
            <a:pPr marL="285750" indent="-285750" algn="just">
              <a:buFont typeface="Arial"/>
              <a:buChar char="•"/>
            </a:pPr>
            <a:endParaRPr lang="en-US" sz="1200" dirty="0">
              <a:ea typeface="+mn-lt"/>
              <a:cs typeface="+mn-lt"/>
            </a:endParaRPr>
          </a:p>
          <a:p>
            <a:pPr marL="285750" indent="-285750" algn="just">
              <a:buFont typeface="Arial"/>
              <a:buChar char="•"/>
            </a:pPr>
            <a:r>
              <a:rPr lang="en-US" sz="1200" b="1" dirty="0">
                <a:ea typeface="+mn-lt"/>
                <a:cs typeface="+mn-lt"/>
              </a:rPr>
              <a:t>Married</a:t>
            </a:r>
            <a:r>
              <a:rPr lang="en-US" sz="1200" dirty="0">
                <a:ea typeface="+mn-lt"/>
                <a:cs typeface="+mn-lt"/>
              </a:rPr>
              <a:t>: Largest group (60 deaths), average age at death 81.9.</a:t>
            </a:r>
            <a:endParaRPr lang="en-US" dirty="0"/>
          </a:p>
          <a:p>
            <a:pPr marL="285750" indent="-285750" algn="just">
              <a:buFont typeface="Arial"/>
              <a:buChar char="•"/>
            </a:pPr>
            <a:endParaRPr lang="en-US" sz="1200" dirty="0">
              <a:ea typeface="+mn-lt"/>
              <a:cs typeface="+mn-lt"/>
            </a:endParaRPr>
          </a:p>
          <a:p>
            <a:pPr marL="285750" indent="-285750" algn="just">
              <a:buFont typeface="Arial"/>
              <a:buChar char="•"/>
            </a:pPr>
            <a:r>
              <a:rPr lang="en-US" sz="1200" b="1" dirty="0">
                <a:ea typeface="+mn-lt"/>
                <a:cs typeface="+mn-lt"/>
              </a:rPr>
              <a:t>Unknown/Default/None</a:t>
            </a:r>
            <a:r>
              <a:rPr lang="en-US" sz="1200" dirty="0">
                <a:ea typeface="+mn-lt"/>
                <a:cs typeface="+mn-lt"/>
              </a:rPr>
              <a:t>: These categories indicate incomplete or improperly coded marital status.</a:t>
            </a:r>
            <a:endParaRPr lang="en-US" dirty="0"/>
          </a:p>
          <a:p>
            <a:pPr marL="285750" indent="-285750" algn="just">
              <a:buFont typeface="Arial"/>
              <a:buChar char="•"/>
            </a:pPr>
            <a:endParaRPr lang="en-US" sz="1200" dirty="0">
              <a:ea typeface="+mn-lt"/>
              <a:cs typeface="+mn-lt"/>
            </a:endParaRPr>
          </a:p>
          <a:p>
            <a:pPr marL="285750" indent="-285750" algn="just">
              <a:buFont typeface="Arial"/>
              <a:buChar char="•"/>
            </a:pPr>
            <a:r>
              <a:rPr lang="en-US" sz="1200" dirty="0">
                <a:ea typeface="+mn-lt"/>
                <a:cs typeface="+mn-lt"/>
              </a:rPr>
              <a:t>Divorced: Lowest average age at death among these groups (76.5).</a:t>
            </a:r>
            <a:endParaRPr lang="en-US" dirty="0"/>
          </a:p>
        </p:txBody>
      </p:sp>
      <p:sp>
        <p:nvSpPr>
          <p:cNvPr id="3" name="TextBox 2">
            <a:extLst>
              <a:ext uri="{FF2B5EF4-FFF2-40B4-BE49-F238E27FC236}">
                <a16:creationId xmlns:a16="http://schemas.microsoft.com/office/drawing/2014/main" id="{5E780CDC-9004-04A4-9780-4BEB941B8C98}"/>
              </a:ext>
            </a:extLst>
          </p:cNvPr>
          <p:cNvSpPr txBox="1"/>
          <p:nvPr/>
        </p:nvSpPr>
        <p:spPr>
          <a:xfrm>
            <a:off x="5762430" y="3721359"/>
            <a:ext cx="5538495"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Recommendations</a:t>
            </a:r>
            <a:r>
              <a:rPr lang="en-US" sz="1200" dirty="0">
                <a:ea typeface="+mn-lt"/>
                <a:cs typeface="+mn-lt"/>
              </a:rPr>
              <a:t>:</a:t>
            </a:r>
          </a:p>
          <a:p>
            <a:endParaRPr lang="en-US" sz="1200" dirty="0">
              <a:ea typeface="+mn-lt"/>
              <a:cs typeface="+mn-lt"/>
            </a:endParaRPr>
          </a:p>
          <a:p>
            <a:pPr marL="171450" indent="-171450">
              <a:buFont typeface="Arial"/>
              <a:buChar char="•"/>
            </a:pPr>
            <a:r>
              <a:rPr lang="en-US" sz="1200" dirty="0">
                <a:ea typeface="+mn-lt"/>
                <a:cs typeface="+mn-lt"/>
              </a:rPr>
              <a:t>The results are affected by data quality issues and the lack of a time-to-death filter. Data cleaning is recommended for more accurate insights.</a:t>
            </a:r>
          </a:p>
          <a:p>
            <a:pPr marL="171450" indent="-171450">
              <a:buFont typeface="Arial"/>
              <a:buChar char="•"/>
            </a:pPr>
            <a:endParaRPr lang="en-US" sz="1200" dirty="0">
              <a:ea typeface="+mn-lt"/>
              <a:cs typeface="+mn-lt"/>
            </a:endParaRPr>
          </a:p>
          <a:p>
            <a:pPr marL="171450" lvl="1" indent="-171450">
              <a:buFont typeface="Arial"/>
              <a:buChar char="•"/>
            </a:pPr>
            <a:r>
              <a:rPr lang="en-US" sz="1200" dirty="0">
                <a:ea typeface="+mn-lt"/>
                <a:cs typeface="+mn-lt"/>
              </a:rPr>
              <a:t>The presence of implausible ages and ambiguous marital status categories (None, UNKNOWN (DEFAULT)) indicates a need for data cleaning.</a:t>
            </a:r>
            <a:endParaRPr lang="en-US" dirty="0"/>
          </a:p>
          <a:p>
            <a:pPr marL="171450" lvl="1" indent="-171450">
              <a:buFont typeface="Arial"/>
              <a:buChar char="•"/>
            </a:pPr>
            <a:endParaRPr lang="en-US" sz="1200" dirty="0">
              <a:ea typeface="+mn-lt"/>
              <a:cs typeface="+mn-lt"/>
            </a:endParaRPr>
          </a:p>
          <a:p>
            <a:pPr marL="171450" lvl="1" indent="-171450">
              <a:buFont typeface="Arial"/>
              <a:buChar char="•"/>
            </a:pPr>
            <a:r>
              <a:rPr lang="en-US" sz="1200" dirty="0">
                <a:ea typeface="+mn-lt"/>
                <a:cs typeface="+mn-lt"/>
              </a:rPr>
              <a:t>The filter for deaths within 7 days of admission is commented out. As written, the query includes all deaths, not just those soon after admission.</a:t>
            </a:r>
            <a:endParaRPr lang="en-US"/>
          </a:p>
          <a:p>
            <a:pPr marL="171450" lvl="1" indent="-171450">
              <a:buFont typeface="Arial"/>
              <a:buChar char="•"/>
            </a:pPr>
            <a:endParaRPr lang="en-US" sz="1200" dirty="0">
              <a:ea typeface="+mn-lt"/>
              <a:cs typeface="+mn-lt"/>
            </a:endParaRPr>
          </a:p>
          <a:p>
            <a:pPr marL="171450" lvl="1" indent="-171450">
              <a:buFont typeface="Arial"/>
              <a:buChar char="•"/>
            </a:pPr>
            <a:r>
              <a:rPr lang="en-US" sz="1200" dirty="0">
                <a:ea typeface="+mn-lt"/>
                <a:cs typeface="+mn-lt"/>
              </a:rPr>
              <a:t>Clean data by removing implausible ages (e.g., age &lt;0 or &gt;110).</a:t>
            </a:r>
            <a:endParaRPr lang="en-US" dirty="0"/>
          </a:p>
          <a:p>
            <a:pPr marL="171450" lvl="1" indent="-171450">
              <a:buFont typeface="Arial"/>
              <a:buChar char="•"/>
            </a:pPr>
            <a:r>
              <a:rPr lang="en-US" sz="1200" dirty="0">
                <a:ea typeface="+mn-lt"/>
                <a:cs typeface="+mn-lt"/>
              </a:rPr>
              <a:t>Standardize or exclude ambiguous marital status.</a:t>
            </a:r>
          </a:p>
          <a:p>
            <a:pPr marL="171450" lvl="1" indent="-171450">
              <a:buFont typeface="Arial"/>
              <a:buChar char="•"/>
            </a:pPr>
            <a:endParaRPr lang="en-US" sz="1200" dirty="0">
              <a:ea typeface="+mn-lt"/>
              <a:cs typeface="+mn-lt"/>
            </a:endParaRPr>
          </a:p>
          <a:p>
            <a:pPr marL="171450" lvl="1" indent="-171450">
              <a:buFont typeface="Arial"/>
              <a:buChar char="•"/>
            </a:pPr>
            <a:r>
              <a:rPr lang="en-US" sz="1200" dirty="0">
                <a:ea typeface="+mn-lt"/>
                <a:cs typeface="+mn-lt"/>
              </a:rPr>
              <a:t>We can analyze early mortality, uncomment and use the 7-day filter.</a:t>
            </a:r>
            <a:endParaRPr lang="en-US" dirty="0"/>
          </a:p>
          <a:p>
            <a:br>
              <a:rPr lang="en-US" sz="1200" dirty="0">
                <a:ea typeface="+mn-lt"/>
                <a:cs typeface="+mn-lt"/>
              </a:rPr>
            </a:br>
            <a:endParaRPr lang="en-US" sz="1200">
              <a:ea typeface="+mn-lt"/>
              <a:cs typeface="+mn-lt"/>
            </a:endParaRPr>
          </a:p>
        </p:txBody>
      </p:sp>
    </p:spTree>
    <p:extLst>
      <p:ext uri="{BB962C8B-B14F-4D97-AF65-F5344CB8AC3E}">
        <p14:creationId xmlns:p14="http://schemas.microsoft.com/office/powerpoint/2010/main" val="2872654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BD5B30-C7DE-21FE-2A10-8C8DCA145693}"/>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45AE548-D164-3AB5-1C21-3FBFD3021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B1EE1C-BF56-86A6-8A65-80A861E223B2}"/>
              </a:ext>
            </a:extLst>
          </p:cNvPr>
          <p:cNvSpPr>
            <a:spLocks noGrp="1"/>
          </p:cNvSpPr>
          <p:nvPr>
            <p:ph type="title"/>
          </p:nvPr>
        </p:nvSpPr>
        <p:spPr>
          <a:xfrm>
            <a:off x="435115" y="495144"/>
            <a:ext cx="2922224" cy="1478592"/>
          </a:xfrm>
        </p:spPr>
        <p:txBody>
          <a:bodyPr anchor="ctr">
            <a:noAutofit/>
          </a:bodyPr>
          <a:lstStyle/>
          <a:p>
            <a:r>
              <a:rPr lang="en-US" sz="2800" b="1" dirty="0">
                <a:ea typeface="+mj-lt"/>
                <a:cs typeface="+mj-lt"/>
              </a:rPr>
              <a:t>Death Count by Marital Status </a:t>
            </a:r>
            <a:br>
              <a:rPr lang="en-US" sz="2800" b="1" dirty="0">
                <a:ea typeface="+mj-lt"/>
                <a:cs typeface="+mj-lt"/>
              </a:rPr>
            </a:br>
            <a:r>
              <a:rPr lang="en-US" sz="2800" b="1" dirty="0">
                <a:ea typeface="+mj-lt"/>
                <a:cs typeface="+mj-lt"/>
              </a:rPr>
              <a:t>(Bar Plot)</a:t>
            </a:r>
            <a:endParaRPr lang="en-US" b="1" dirty="0">
              <a:ea typeface="+mj-lt"/>
              <a:cs typeface="+mj-lt"/>
            </a:endParaRPr>
          </a:p>
        </p:txBody>
      </p:sp>
      <p:sp>
        <p:nvSpPr>
          <p:cNvPr id="13" name="sketch line">
            <a:extLst>
              <a:ext uri="{FF2B5EF4-FFF2-40B4-BE49-F238E27FC236}">
                <a16:creationId xmlns:a16="http://schemas.microsoft.com/office/drawing/2014/main" id="{CD24E94B-5ECE-9D81-6DA1-78902BDD4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49C2964F-D199-51E5-6131-E8744F68FCD8}"/>
              </a:ext>
            </a:extLst>
          </p:cNvPr>
          <p:cNvSpPr>
            <a:spLocks noGrp="1"/>
          </p:cNvSpPr>
          <p:nvPr>
            <p:ph idx="1"/>
          </p:nvPr>
        </p:nvSpPr>
        <p:spPr>
          <a:xfrm>
            <a:off x="4654295" y="502920"/>
            <a:ext cx="6894576" cy="1463040"/>
          </a:xfrm>
        </p:spPr>
        <p:txBody>
          <a:bodyPr anchor="ctr">
            <a:normAutofit/>
          </a:bodyPr>
          <a:lstStyle/>
          <a:p>
            <a:pPr marL="0" indent="0">
              <a:buNone/>
            </a:pPr>
            <a:r>
              <a:rPr lang="en-US" sz="3600" dirty="0">
                <a:ea typeface="+mn-lt"/>
                <a:cs typeface="+mn-lt"/>
              </a:rPr>
              <a:t>Goal: </a:t>
            </a:r>
            <a:endParaRPr lang="en-US" sz="3600"/>
          </a:p>
          <a:p>
            <a:pPr marL="457200" lvl="1" indent="0" algn="just">
              <a:buNone/>
            </a:pPr>
            <a:r>
              <a:rPr lang="en-US" sz="1700" dirty="0">
                <a:latin typeface="Aptos Display"/>
                <a:ea typeface="+mn-lt"/>
                <a:cs typeface="+mn-lt"/>
              </a:rPr>
              <a:t>Visualize the query results using a bar chart in pandas and matplotlib, which is ideal for comparing categorical data such as marital status against death counts or average age at death</a:t>
            </a:r>
            <a:r>
              <a:rPr lang="en-US" sz="1200" dirty="0">
                <a:ea typeface="+mn-lt"/>
                <a:cs typeface="+mn-lt"/>
              </a:rPr>
              <a:t>.</a:t>
            </a:r>
            <a:endParaRPr lang="en-US" sz="1400" dirty="0"/>
          </a:p>
          <a:p>
            <a:pPr marL="457200" lvl="1">
              <a:spcBef>
                <a:spcPct val="0"/>
              </a:spcBef>
              <a:buNone/>
            </a:pPr>
            <a:endParaRPr lang="en-US" sz="1800" dirty="0">
              <a:latin typeface="Aptos Display"/>
            </a:endParaRPr>
          </a:p>
        </p:txBody>
      </p:sp>
      <p:pic>
        <p:nvPicPr>
          <p:cNvPr id="3" name="Picture 2" descr="A computer code with text&#10;&#10;AI-generated content may be incorrect.">
            <a:extLst>
              <a:ext uri="{FF2B5EF4-FFF2-40B4-BE49-F238E27FC236}">
                <a16:creationId xmlns:a16="http://schemas.microsoft.com/office/drawing/2014/main" id="{5E446A0E-012F-877D-0B8A-27F1120D8A02}"/>
              </a:ext>
            </a:extLst>
          </p:cNvPr>
          <p:cNvPicPr>
            <a:picLocks noChangeAspect="1"/>
          </p:cNvPicPr>
          <p:nvPr/>
        </p:nvPicPr>
        <p:blipFill>
          <a:blip r:embed="rId2"/>
          <a:srcRect r="2638" b="11724"/>
          <a:stretch>
            <a:fillRect/>
          </a:stretch>
        </p:blipFill>
        <p:spPr>
          <a:xfrm>
            <a:off x="886407" y="2109734"/>
            <a:ext cx="9132341" cy="1565661"/>
          </a:xfrm>
          <a:prstGeom prst="rect">
            <a:avLst/>
          </a:prstGeom>
        </p:spPr>
      </p:pic>
      <p:pic>
        <p:nvPicPr>
          <p:cNvPr id="4" name="Picture 3" descr="A graph of a number of people&#10;&#10;AI-generated content may be incorrect.">
            <a:extLst>
              <a:ext uri="{FF2B5EF4-FFF2-40B4-BE49-F238E27FC236}">
                <a16:creationId xmlns:a16="http://schemas.microsoft.com/office/drawing/2014/main" id="{47E02BF7-5DBB-C10C-8454-076FD785FDFE}"/>
              </a:ext>
            </a:extLst>
          </p:cNvPr>
          <p:cNvPicPr>
            <a:picLocks noChangeAspect="1"/>
          </p:cNvPicPr>
          <p:nvPr/>
        </p:nvPicPr>
        <p:blipFill>
          <a:blip r:embed="rId3"/>
          <a:stretch>
            <a:fillRect/>
          </a:stretch>
        </p:blipFill>
        <p:spPr>
          <a:xfrm>
            <a:off x="260928" y="4089918"/>
            <a:ext cx="3692471" cy="2453175"/>
          </a:xfrm>
          <a:prstGeom prst="rect">
            <a:avLst/>
          </a:prstGeom>
        </p:spPr>
      </p:pic>
      <p:sp>
        <p:nvSpPr>
          <p:cNvPr id="9" name="TextBox 8">
            <a:extLst>
              <a:ext uri="{FF2B5EF4-FFF2-40B4-BE49-F238E27FC236}">
                <a16:creationId xmlns:a16="http://schemas.microsoft.com/office/drawing/2014/main" id="{1FFB8753-5814-B7FE-043D-B150835C719C}"/>
              </a:ext>
            </a:extLst>
          </p:cNvPr>
          <p:cNvSpPr txBox="1"/>
          <p:nvPr/>
        </p:nvSpPr>
        <p:spPr>
          <a:xfrm>
            <a:off x="4545563" y="3810777"/>
            <a:ext cx="7109148"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Arial" panose="020B0604020202020204" pitchFamily="34" charset="0"/>
              <a:buChar char="•"/>
            </a:pPr>
            <a:r>
              <a:rPr lang="en-US" sz="1200" dirty="0">
                <a:ea typeface="+mn-lt"/>
                <a:cs typeface="+mn-lt"/>
              </a:rPr>
              <a:t>Obtain The Data: We have successfully queried the data from Google </a:t>
            </a:r>
            <a:r>
              <a:rPr lang="en-US" sz="1200" err="1">
                <a:ea typeface="+mn-lt"/>
                <a:cs typeface="+mn-lt"/>
              </a:rPr>
              <a:t>BigQuery</a:t>
            </a:r>
            <a:r>
              <a:rPr lang="en-US" sz="1200" dirty="0">
                <a:ea typeface="+mn-lt"/>
                <a:cs typeface="+mn-lt"/>
              </a:rPr>
              <a:t> into a pandas </a:t>
            </a:r>
            <a:r>
              <a:rPr lang="en-US" sz="1200" err="1">
                <a:ea typeface="+mn-lt"/>
                <a:cs typeface="+mn-lt"/>
              </a:rPr>
              <a:t>DataFrame</a:t>
            </a:r>
            <a:r>
              <a:rPr lang="en-US" sz="1200" dirty="0">
                <a:ea typeface="+mn-lt"/>
                <a:cs typeface="+mn-lt"/>
              </a:rPr>
              <a:t> named </a:t>
            </a:r>
            <a:r>
              <a:rPr lang="en-US" sz="1200" err="1">
                <a:ea typeface="+mn-lt"/>
                <a:cs typeface="+mn-lt"/>
              </a:rPr>
              <a:t>df_bigquery_data</a:t>
            </a:r>
            <a:r>
              <a:rPr lang="en-US" sz="1200" dirty="0">
                <a:ea typeface="+mn-lt"/>
                <a:cs typeface="+mn-lt"/>
              </a:rPr>
              <a:t>.</a:t>
            </a:r>
            <a:endParaRPr lang="en-US" sz="1200">
              <a:ea typeface="+mn-lt"/>
              <a:cs typeface="+mn-lt"/>
            </a:endParaRPr>
          </a:p>
          <a:p>
            <a:pPr marL="171450" indent="-171450" algn="just">
              <a:buFont typeface="Arial" panose="020B0604020202020204" pitchFamily="34" charset="0"/>
              <a:buChar char="•"/>
            </a:pPr>
            <a:endParaRPr lang="en-US" sz="1200" dirty="0">
              <a:ea typeface="+mn-lt"/>
              <a:cs typeface="+mn-lt"/>
            </a:endParaRPr>
          </a:p>
          <a:p>
            <a:pPr marL="171450" indent="-171450" algn="just">
              <a:buFont typeface="Arial" panose="020B0604020202020204" pitchFamily="34" charset="0"/>
              <a:buChar char="•"/>
            </a:pPr>
            <a:r>
              <a:rPr lang="en-US" sz="1200" dirty="0">
                <a:ea typeface="+mn-lt"/>
                <a:cs typeface="+mn-lt"/>
              </a:rPr>
              <a:t>Run the Plotting Code: Once you have your </a:t>
            </a:r>
            <a:r>
              <a:rPr lang="en-US" sz="1200" err="1">
                <a:ea typeface="+mn-lt"/>
                <a:cs typeface="+mn-lt"/>
              </a:rPr>
              <a:t>df_bigquery_data</a:t>
            </a:r>
            <a:r>
              <a:rPr lang="en-US" sz="1200" dirty="0">
                <a:ea typeface="+mn-lt"/>
                <a:cs typeface="+mn-lt"/>
              </a:rPr>
              <a:t> </a:t>
            </a:r>
            <a:r>
              <a:rPr lang="en-US" sz="1200" err="1">
                <a:ea typeface="+mn-lt"/>
                <a:cs typeface="+mn-lt"/>
              </a:rPr>
              <a:t>DataFrame</a:t>
            </a:r>
            <a:r>
              <a:rPr lang="en-US" sz="1200" dirty="0">
                <a:ea typeface="+mn-lt"/>
                <a:cs typeface="+mn-lt"/>
              </a:rPr>
              <a:t> ready, execute the provided Python code in your environment (e.g., a </a:t>
            </a:r>
            <a:r>
              <a:rPr lang="en-US" sz="1200" err="1">
                <a:ea typeface="+mn-lt"/>
                <a:cs typeface="+mn-lt"/>
              </a:rPr>
              <a:t>Jupyter</a:t>
            </a:r>
            <a:r>
              <a:rPr lang="en-US" sz="1200" dirty="0">
                <a:ea typeface="+mn-lt"/>
                <a:cs typeface="+mn-lt"/>
              </a:rPr>
              <a:t> Notebook or Google </a:t>
            </a:r>
            <a:r>
              <a:rPr lang="en-US" sz="1200" err="1">
                <a:ea typeface="+mn-lt"/>
                <a:cs typeface="+mn-lt"/>
              </a:rPr>
              <a:t>Colab</a:t>
            </a:r>
            <a:r>
              <a:rPr lang="en-US" sz="1200" dirty="0">
                <a:ea typeface="+mn-lt"/>
                <a:cs typeface="+mn-lt"/>
              </a:rPr>
              <a:t> cell).</a:t>
            </a:r>
          </a:p>
          <a:p>
            <a:pPr marL="171450" indent="-171450" algn="just">
              <a:buFont typeface="Arial" panose="020B0604020202020204" pitchFamily="34" charset="0"/>
              <a:buChar char="•"/>
            </a:pPr>
            <a:endParaRPr lang="en-US" sz="1200" dirty="0">
              <a:ea typeface="+mn-lt"/>
              <a:cs typeface="+mn-lt"/>
            </a:endParaRPr>
          </a:p>
          <a:p>
            <a:pPr marL="171450" indent="-171450" algn="just">
              <a:buFont typeface="Arial" panose="020B0604020202020204" pitchFamily="34" charset="0"/>
              <a:buChar char="•"/>
            </a:pPr>
            <a:r>
              <a:rPr lang="en-US" sz="1200" dirty="0">
                <a:ea typeface="+mn-lt"/>
                <a:cs typeface="+mn-lt"/>
              </a:rPr>
              <a:t>Interpret the Plot: After running the code, a bar chart will be displayed. This chart visually represents the </a:t>
            </a:r>
            <a:r>
              <a:rPr lang="en-US" sz="1200" err="1">
                <a:ea typeface="+mn-lt"/>
                <a:cs typeface="+mn-lt"/>
              </a:rPr>
              <a:t>death_count</a:t>
            </a:r>
            <a:r>
              <a:rPr lang="en-US" sz="1200" dirty="0">
                <a:ea typeface="+mn-lt"/>
                <a:cs typeface="+mn-lt"/>
              </a:rPr>
              <a:t> and </a:t>
            </a:r>
            <a:r>
              <a:rPr lang="en-US" sz="1200" err="1">
                <a:ea typeface="+mn-lt"/>
                <a:cs typeface="+mn-lt"/>
              </a:rPr>
              <a:t>avg_age_at_death</a:t>
            </a:r>
            <a:r>
              <a:rPr lang="en-US" sz="1200" dirty="0">
                <a:ea typeface="+mn-lt"/>
                <a:cs typeface="+mn-lt"/>
              </a:rPr>
              <a:t> for each category of </a:t>
            </a:r>
            <a:r>
              <a:rPr lang="en-US" sz="1200" err="1">
                <a:ea typeface="+mn-lt"/>
                <a:cs typeface="+mn-lt"/>
              </a:rPr>
              <a:t>marital_status</a:t>
            </a:r>
            <a:r>
              <a:rPr lang="en-US" sz="1200" dirty="0">
                <a:ea typeface="+mn-lt"/>
                <a:cs typeface="+mn-lt"/>
              </a:rPr>
              <a:t>, allowing for quick comparison and analysis of these metrics across different marital groups.</a:t>
            </a:r>
          </a:p>
          <a:p>
            <a:pPr marL="171450" indent="-171450" algn="just">
              <a:buFont typeface="Arial" panose="020B0604020202020204" pitchFamily="34" charset="0"/>
              <a:buChar char="•"/>
            </a:pPr>
            <a:endParaRPr lang="en-US" sz="1200" dirty="0">
              <a:ea typeface="+mn-lt"/>
              <a:cs typeface="+mn-lt"/>
            </a:endParaRPr>
          </a:p>
          <a:p>
            <a:pPr marL="171450" indent="-171450" algn="just">
              <a:buFont typeface="Arial" panose="020B0604020202020204" pitchFamily="34" charset="0"/>
              <a:buChar char="•"/>
            </a:pPr>
            <a:r>
              <a:rPr lang="en-US" sz="1200" dirty="0">
                <a:ea typeface="+mn-lt"/>
                <a:cs typeface="+mn-lt"/>
              </a:rPr>
              <a:t>Conclusion: This result provides a summary of mortality counts and average age at death by marital status, but the results are affected by data quality issues and the lack of a time-to-death filter. Data cleaning is required for more accurate insights. We can perform this cleaning two ways: </a:t>
            </a:r>
          </a:p>
          <a:p>
            <a:pPr marL="171450" indent="-171450" algn="just">
              <a:buFont typeface="Arial" panose="020B0604020202020204" pitchFamily="34" charset="0"/>
              <a:buChar char="•"/>
            </a:pPr>
            <a:endParaRPr lang="en-US" sz="1200" dirty="0">
              <a:ea typeface="+mn-lt"/>
              <a:cs typeface="+mn-lt"/>
            </a:endParaRPr>
          </a:p>
          <a:p>
            <a:pPr marL="628650" lvl="1" indent="-171450" algn="just">
              <a:buFont typeface="Courier New" panose="020B0604020202020204" pitchFamily="34" charset="0"/>
              <a:buChar char="o"/>
            </a:pPr>
            <a:r>
              <a:rPr lang="en-US" sz="1200" dirty="0">
                <a:ea typeface="+mn-lt"/>
                <a:cs typeface="+mn-lt"/>
              </a:rPr>
              <a:t>1. with SQL filter or </a:t>
            </a:r>
            <a:endParaRPr lang="en-US" dirty="0">
              <a:ea typeface="+mn-lt"/>
              <a:cs typeface="+mn-lt"/>
            </a:endParaRPr>
          </a:p>
          <a:p>
            <a:pPr marL="628650" lvl="1" indent="-171450" algn="just">
              <a:buFont typeface="Courier New" panose="020B0604020202020204" pitchFamily="34" charset="0"/>
              <a:buChar char="o"/>
            </a:pPr>
            <a:r>
              <a:rPr lang="en-US" sz="1200" dirty="0">
                <a:ea typeface="+mn-lt"/>
                <a:cs typeface="+mn-lt"/>
              </a:rPr>
              <a:t>2. Clean in Pandas after loading</a:t>
            </a:r>
            <a:endParaRPr lang="en-US" dirty="0"/>
          </a:p>
          <a:p>
            <a:pPr algn="just"/>
            <a:endParaRPr lang="en-US" sz="1200" dirty="0"/>
          </a:p>
        </p:txBody>
      </p:sp>
    </p:spTree>
    <p:extLst>
      <p:ext uri="{BB962C8B-B14F-4D97-AF65-F5344CB8AC3E}">
        <p14:creationId xmlns:p14="http://schemas.microsoft.com/office/powerpoint/2010/main" val="1157389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D63468-E103-7D02-CB16-E5DC7C8A39C2}"/>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6D3385-FFEA-3C25-B6CA-09FA45F73D56}"/>
              </a:ext>
            </a:extLst>
          </p:cNvPr>
          <p:cNvSpPr>
            <a:spLocks noGrp="1"/>
          </p:cNvSpPr>
          <p:nvPr>
            <p:ph type="title"/>
          </p:nvPr>
        </p:nvSpPr>
        <p:spPr>
          <a:xfrm>
            <a:off x="640080" y="329184"/>
            <a:ext cx="5062147" cy="1783080"/>
          </a:xfrm>
        </p:spPr>
        <p:txBody>
          <a:bodyPr vert="horz" lIns="91440" tIns="45720" rIns="91440" bIns="45720" rtlCol="0" anchor="b">
            <a:noAutofit/>
          </a:bodyPr>
          <a:lstStyle/>
          <a:p>
            <a:r>
              <a:rPr lang="en-US" sz="5300" dirty="0">
                <a:ea typeface="+mj-lt"/>
                <a:cs typeface="+mj-lt"/>
              </a:rPr>
              <a:t>Define </a:t>
            </a:r>
            <a:r>
              <a:rPr lang="en-US" sz="5300" err="1">
                <a:ea typeface="+mj-lt"/>
                <a:cs typeface="+mj-lt"/>
              </a:rPr>
              <a:t>BigQuery</a:t>
            </a:r>
            <a:r>
              <a:rPr lang="en-US" sz="5300" dirty="0">
                <a:ea typeface="+mj-lt"/>
                <a:cs typeface="+mj-lt"/>
              </a:rPr>
              <a:t> Helper Function</a:t>
            </a:r>
          </a:p>
        </p:txBody>
      </p:sp>
      <p:sp>
        <p:nvSpPr>
          <p:cNvPr id="2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70D01C95-9B7D-0DB5-4710-6CB7BFAACCC6}"/>
              </a:ext>
            </a:extLst>
          </p:cNvPr>
          <p:cNvSpPr>
            <a:spLocks noGrp="1"/>
          </p:cNvSpPr>
          <p:nvPr>
            <p:ph idx="1"/>
          </p:nvPr>
        </p:nvSpPr>
        <p:spPr>
          <a:xfrm>
            <a:off x="8078652" y="3450483"/>
            <a:ext cx="3275077" cy="2549506"/>
          </a:xfrm>
        </p:spPr>
        <p:txBody>
          <a:bodyPr vert="horz" lIns="91440" tIns="45720" rIns="91440" bIns="45720" rtlCol="0" anchor="t">
            <a:normAutofit/>
          </a:bodyPr>
          <a:lstStyle/>
          <a:p>
            <a:pPr marL="0" indent="0">
              <a:buNone/>
            </a:pPr>
            <a:r>
              <a:rPr lang="en-US" sz="3600" dirty="0">
                <a:ea typeface="+mn-lt"/>
                <a:cs typeface="+mn-lt"/>
              </a:rPr>
              <a:t>Goal</a:t>
            </a:r>
            <a:r>
              <a:rPr lang="en-US" sz="2000" dirty="0">
                <a:ea typeface="+mn-lt"/>
                <a:cs typeface="+mn-lt"/>
              </a:rPr>
              <a:t>: </a:t>
            </a:r>
            <a:endParaRPr lang="en-US" sz="2000" dirty="0"/>
          </a:p>
          <a:p>
            <a:pPr marL="457200" lvl="1" indent="0" algn="just">
              <a:buNone/>
            </a:pPr>
            <a:r>
              <a:rPr lang="en-US" sz="2000" dirty="0">
                <a:latin typeface="Aptos Display"/>
                <a:ea typeface="+mn-lt"/>
                <a:cs typeface="+mn-lt"/>
              </a:rPr>
              <a:t>Now we take the opportunity to improvise our client query to avoid writing redundant code and convert it to a Helper function.</a:t>
            </a:r>
            <a:endParaRPr lang="en-US" sz="2000" dirty="0"/>
          </a:p>
          <a:p>
            <a:pPr marL="457200" lvl="1" algn="just">
              <a:spcBef>
                <a:spcPct val="0"/>
              </a:spcBef>
              <a:buNone/>
            </a:pPr>
            <a:endParaRPr lang="en-US" sz="2000" dirty="0">
              <a:latin typeface="Aptos Display"/>
            </a:endParaRPr>
          </a:p>
        </p:txBody>
      </p:sp>
      <p:pic>
        <p:nvPicPr>
          <p:cNvPr id="6" name="Picture 5" descr="A screenshot of a computer screen&#10;&#10;AI-generated content may be incorrect.">
            <a:extLst>
              <a:ext uri="{FF2B5EF4-FFF2-40B4-BE49-F238E27FC236}">
                <a16:creationId xmlns:a16="http://schemas.microsoft.com/office/drawing/2014/main" id="{63E26A8F-948B-4712-044F-4A24A780A60D}"/>
              </a:ext>
            </a:extLst>
          </p:cNvPr>
          <p:cNvPicPr>
            <a:picLocks noChangeAspect="1"/>
          </p:cNvPicPr>
          <p:nvPr/>
        </p:nvPicPr>
        <p:blipFill>
          <a:blip r:embed="rId2"/>
          <a:srcRect l="-18954" t="-96663" r="25327" b="109899"/>
          <a:stretch>
            <a:fillRect/>
          </a:stretch>
        </p:blipFill>
        <p:spPr>
          <a:xfrm>
            <a:off x="5786482" y="1043903"/>
            <a:ext cx="5193844" cy="2140687"/>
          </a:xfrm>
          <a:prstGeom prst="rect">
            <a:avLst/>
          </a:prstGeom>
        </p:spPr>
      </p:pic>
      <p:pic>
        <p:nvPicPr>
          <p:cNvPr id="7" name="Picture 6" descr="A screenshot of a computer code&#10;&#10;AI-generated content may be incorrect.">
            <a:extLst>
              <a:ext uri="{FF2B5EF4-FFF2-40B4-BE49-F238E27FC236}">
                <a16:creationId xmlns:a16="http://schemas.microsoft.com/office/drawing/2014/main" id="{623128B0-EB33-9D65-51EA-3E99B7CA2E81}"/>
              </a:ext>
            </a:extLst>
          </p:cNvPr>
          <p:cNvPicPr>
            <a:picLocks noChangeAspect="1"/>
          </p:cNvPicPr>
          <p:nvPr/>
        </p:nvPicPr>
        <p:blipFill>
          <a:blip r:embed="rId3"/>
          <a:srcRect r="7543" b="-295"/>
          <a:stretch>
            <a:fillRect/>
          </a:stretch>
        </p:blipFill>
        <p:spPr>
          <a:xfrm>
            <a:off x="92075" y="3432856"/>
            <a:ext cx="7344661" cy="3085651"/>
          </a:xfrm>
          <a:prstGeom prst="rect">
            <a:avLst/>
          </a:prstGeom>
        </p:spPr>
      </p:pic>
      <p:pic>
        <p:nvPicPr>
          <p:cNvPr id="10" name="Picture 9" descr="A screenshot of a computer screen&#10;&#10;AI-generated content may be incorrect.">
            <a:extLst>
              <a:ext uri="{FF2B5EF4-FFF2-40B4-BE49-F238E27FC236}">
                <a16:creationId xmlns:a16="http://schemas.microsoft.com/office/drawing/2014/main" id="{62C335DF-95EF-DB8E-6B9E-42A111A93552}"/>
              </a:ext>
            </a:extLst>
          </p:cNvPr>
          <p:cNvPicPr>
            <a:picLocks noChangeAspect="1"/>
          </p:cNvPicPr>
          <p:nvPr/>
        </p:nvPicPr>
        <p:blipFill>
          <a:blip r:embed="rId2"/>
          <a:stretch>
            <a:fillRect/>
          </a:stretch>
        </p:blipFill>
        <p:spPr>
          <a:xfrm>
            <a:off x="5787798" y="187098"/>
            <a:ext cx="5895975" cy="2619375"/>
          </a:xfrm>
          <a:prstGeom prst="rect">
            <a:avLst/>
          </a:prstGeom>
        </p:spPr>
      </p:pic>
    </p:spTree>
    <p:extLst>
      <p:ext uri="{BB962C8B-B14F-4D97-AF65-F5344CB8AC3E}">
        <p14:creationId xmlns:p14="http://schemas.microsoft.com/office/powerpoint/2010/main" val="3469097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EC7F98-7F3B-0CB7-F9A9-44532309ED1B}"/>
              </a:ext>
            </a:extLst>
          </p:cNvPr>
          <p:cNvSpPr>
            <a:spLocks noGrp="1"/>
          </p:cNvSpPr>
          <p:nvPr>
            <p:ph type="title"/>
          </p:nvPr>
        </p:nvSpPr>
        <p:spPr>
          <a:xfrm>
            <a:off x="638882" y="639193"/>
            <a:ext cx="3263381" cy="3573516"/>
          </a:xfrm>
        </p:spPr>
        <p:txBody>
          <a:bodyPr vert="horz" lIns="91440" tIns="45720" rIns="91440" bIns="45720" rtlCol="0" anchor="b">
            <a:normAutofit/>
          </a:bodyPr>
          <a:lstStyle/>
          <a:p>
            <a:r>
              <a:rPr lang="en-US" sz="3600" kern="1200" dirty="0">
                <a:latin typeface="+mj-lt"/>
                <a:ea typeface="+mj-ea"/>
                <a:cs typeface="+mj-cs"/>
              </a:rPr>
              <a:t>Data Cleansing with SQL</a:t>
            </a:r>
            <a:r>
              <a:rPr lang="en-US" sz="3600" dirty="0"/>
              <a:t>:</a:t>
            </a:r>
            <a:br>
              <a:rPr lang="en-US" sz="3600" kern="1200" dirty="0"/>
            </a:br>
            <a:br>
              <a:rPr lang="en-US" sz="3600" dirty="0"/>
            </a:br>
            <a:r>
              <a:rPr lang="en-US" sz="2400" dirty="0"/>
              <a:t>This </a:t>
            </a:r>
            <a:r>
              <a:rPr lang="en-US" sz="2400" kern="1200" dirty="0">
                <a:latin typeface="+mj-lt"/>
                <a:ea typeface="+mj-ea"/>
                <a:cs typeface="+mj-cs"/>
              </a:rPr>
              <a:t>SQL query is incorporating data cleaning steps for analysis</a:t>
            </a:r>
          </a:p>
          <a:p>
            <a:endParaRPr lang="en-US" sz="3600" kern="120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program&#10;&#10;AI-generated content may be incorrect.">
            <a:extLst>
              <a:ext uri="{FF2B5EF4-FFF2-40B4-BE49-F238E27FC236}">
                <a16:creationId xmlns:a16="http://schemas.microsoft.com/office/drawing/2014/main" id="{F7FDBE1B-1E76-54CD-4FB9-3F4B2D15B7FD}"/>
              </a:ext>
            </a:extLst>
          </p:cNvPr>
          <p:cNvPicPr>
            <a:picLocks noChangeAspect="1"/>
          </p:cNvPicPr>
          <p:nvPr/>
        </p:nvPicPr>
        <p:blipFill>
          <a:blip r:embed="rId2"/>
          <a:stretch>
            <a:fillRect/>
          </a:stretch>
        </p:blipFill>
        <p:spPr>
          <a:xfrm>
            <a:off x="4907883" y="640080"/>
            <a:ext cx="6707442" cy="5550408"/>
          </a:xfrm>
          <a:prstGeom prst="rect">
            <a:avLst/>
          </a:prstGeom>
        </p:spPr>
      </p:pic>
    </p:spTree>
    <p:extLst>
      <p:ext uri="{BB962C8B-B14F-4D97-AF65-F5344CB8AC3E}">
        <p14:creationId xmlns:p14="http://schemas.microsoft.com/office/powerpoint/2010/main" val="3802641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5D2178-66C5-3951-33DA-944EA91CE412}"/>
              </a:ext>
            </a:extLst>
          </p:cNvPr>
          <p:cNvSpPr>
            <a:spLocks noGrp="1"/>
          </p:cNvSpPr>
          <p:nvPr>
            <p:ph type="title"/>
          </p:nvPr>
        </p:nvSpPr>
        <p:spPr>
          <a:xfrm>
            <a:off x="707353" y="929640"/>
            <a:ext cx="7827699" cy="372219"/>
          </a:xfrm>
        </p:spPr>
        <p:txBody>
          <a:bodyPr>
            <a:normAutofit fontScale="90000"/>
          </a:bodyPr>
          <a:lstStyle/>
          <a:p>
            <a:r>
              <a:rPr lang="en-US" sz="4000"/>
              <a:t>Cleaned Query Results &amp; Interpretations:</a:t>
            </a:r>
          </a:p>
        </p:txBody>
      </p:sp>
      <p:sp>
        <p:nvSpPr>
          <p:cNvPr id="17" name="Rectangle 16">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computer code&#10;&#10;AI-generated content may be incorrect.">
            <a:extLst>
              <a:ext uri="{FF2B5EF4-FFF2-40B4-BE49-F238E27FC236}">
                <a16:creationId xmlns:a16="http://schemas.microsoft.com/office/drawing/2014/main" id="{B06E8C0A-4ED4-4F0E-0B36-E7D33FF8A655}"/>
              </a:ext>
            </a:extLst>
          </p:cNvPr>
          <p:cNvPicPr>
            <a:picLocks noGrp="1" noChangeAspect="1"/>
          </p:cNvPicPr>
          <p:nvPr>
            <p:ph idx="1"/>
          </p:nvPr>
        </p:nvPicPr>
        <p:blipFill>
          <a:blip r:embed="rId2"/>
          <a:stretch>
            <a:fillRect/>
          </a:stretch>
        </p:blipFill>
        <p:spPr>
          <a:xfrm>
            <a:off x="217810" y="2531013"/>
            <a:ext cx="6230814" cy="2798985"/>
          </a:xfrm>
          <a:prstGeom prst="rect">
            <a:avLst/>
          </a:prstGeom>
        </p:spPr>
      </p:pic>
      <p:sp>
        <p:nvSpPr>
          <p:cNvPr id="6" name="TextBox 5">
            <a:extLst>
              <a:ext uri="{FF2B5EF4-FFF2-40B4-BE49-F238E27FC236}">
                <a16:creationId xmlns:a16="http://schemas.microsoft.com/office/drawing/2014/main" id="{85C0B313-B899-782D-CB4D-8C7E21D31309}"/>
              </a:ext>
            </a:extLst>
          </p:cNvPr>
          <p:cNvSpPr txBox="1"/>
          <p:nvPr/>
        </p:nvSpPr>
        <p:spPr>
          <a:xfrm>
            <a:off x="6556828" y="2012044"/>
            <a:ext cx="5056415"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just">
              <a:buFont typeface=""/>
              <a:buChar char="•"/>
            </a:pPr>
            <a:r>
              <a:rPr lang="en-US" sz="1200" dirty="0"/>
              <a:t>Married individuals have the highest death count, but they also tend to die at a younger average age (~70) compared to widowed and divorced individuals. This could be due to a higher representation of married individuals in the overall dataset, and not necessarily poorer health outcomes.</a:t>
            </a:r>
            <a:endParaRPr lang="en-US"/>
          </a:p>
          <a:p>
            <a:pPr marL="228600" indent="-228600" algn="just">
              <a:buFont typeface=""/>
              <a:buChar char="•"/>
            </a:pPr>
            <a:endParaRPr lang="en-US" sz="1200" dirty="0"/>
          </a:p>
          <a:p>
            <a:pPr marL="228600" indent="-228600" algn="just">
              <a:buFont typeface=""/>
              <a:buChar char="•"/>
            </a:pPr>
            <a:r>
              <a:rPr lang="en-US" sz="1200" dirty="0"/>
              <a:t>Widowed individuals show a lower death count but the highest average age at death (~83). This indicates longer life expectancy, potentially due to prior long-term companionship or spousal care before widowhood.</a:t>
            </a:r>
          </a:p>
          <a:p>
            <a:pPr marL="228600" indent="-228600" algn="just">
              <a:buFont typeface=""/>
              <a:buChar char="•"/>
            </a:pPr>
            <a:endParaRPr lang="en-US" sz="1200" dirty="0"/>
          </a:p>
          <a:p>
            <a:pPr marL="228600" indent="-228600" algn="just">
              <a:buFont typeface=""/>
              <a:buChar char="•"/>
            </a:pPr>
            <a:r>
              <a:rPr lang="en-US" sz="1200" dirty="0"/>
              <a:t>Divorced and separated individuals fall in between - fewer deaths but also lower average age at death than the widowed. May suggest reduced social support after separation, affecting long-term health outcomes.</a:t>
            </a:r>
          </a:p>
          <a:p>
            <a:pPr marL="228600" indent="-228600" algn="just">
              <a:buFont typeface=""/>
              <a:buChar char="•"/>
            </a:pPr>
            <a:endParaRPr lang="en-US" sz="1200" b="1" dirty="0"/>
          </a:p>
          <a:p>
            <a:pPr marL="228600" indent="-228600" algn="just">
              <a:buFont typeface=""/>
              <a:buChar char="•"/>
            </a:pPr>
            <a:r>
              <a:rPr lang="en-US" sz="1200" dirty="0"/>
              <a:t>Single individuals (from the extended version of the dataset you plotted) show lower life expectancy (~60) with a relatively high number of deaths, supporting the hypothesis that lack of companionship may contribute to poorer outcomes.</a:t>
            </a:r>
          </a:p>
          <a:p>
            <a:pPr marL="228600" indent="-228600" algn="just">
              <a:buFont typeface=""/>
              <a:buChar char="•"/>
            </a:pPr>
            <a:endParaRPr lang="en-US" sz="1200" b="1" dirty="0"/>
          </a:p>
          <a:p>
            <a:pPr marL="228600" indent="-228600" algn="just">
              <a:buFont typeface=""/>
              <a:buChar char="•"/>
            </a:pPr>
            <a:r>
              <a:rPr lang="en-US" sz="1200" dirty="0"/>
              <a:t>Unknown marital status also skews younger, but is hard to interpret definitively due to lack of context.</a:t>
            </a:r>
            <a:endParaRPr lang="en-US"/>
          </a:p>
        </p:txBody>
      </p:sp>
    </p:spTree>
    <p:extLst>
      <p:ext uri="{BB962C8B-B14F-4D97-AF65-F5344CB8AC3E}">
        <p14:creationId xmlns:p14="http://schemas.microsoft.com/office/powerpoint/2010/main" val="91587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22442C-A7CD-4494-6BFD-F2ED0261E964}"/>
              </a:ext>
            </a:extLst>
          </p:cNvPr>
          <p:cNvSpPr>
            <a:spLocks noGrp="1"/>
          </p:cNvSpPr>
          <p:nvPr>
            <p:ph type="title"/>
          </p:nvPr>
        </p:nvSpPr>
        <p:spPr>
          <a:xfrm>
            <a:off x="638881" y="302986"/>
            <a:ext cx="10909640" cy="688257"/>
          </a:xfrm>
        </p:spPr>
        <p:txBody>
          <a:bodyPr vert="horz" lIns="91440" tIns="45720" rIns="91440" bIns="45720" rtlCol="0" anchor="ctr">
            <a:normAutofit fontScale="90000"/>
          </a:bodyPr>
          <a:lstStyle/>
          <a:p>
            <a:pPr algn="ctr"/>
            <a:r>
              <a:rPr lang="en-US" sz="4600"/>
              <a:t>Combined Visualization of </a:t>
            </a:r>
            <a:r>
              <a:rPr lang="en-US" sz="4600" b="1"/>
              <a:t>Death Count and Average Age at Death by Marital Status</a:t>
            </a:r>
            <a:endParaRPr lang="en-US" sz="4600"/>
          </a:p>
        </p:txBody>
      </p:sp>
      <p:sp>
        <p:nvSpPr>
          <p:cNvPr id="1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program&#10;&#10;AI-generated content may be incorrect.">
            <a:extLst>
              <a:ext uri="{FF2B5EF4-FFF2-40B4-BE49-F238E27FC236}">
                <a16:creationId xmlns:a16="http://schemas.microsoft.com/office/drawing/2014/main" id="{2BFF8A9B-71C9-7F59-CA9D-FB366852BB25}"/>
              </a:ext>
            </a:extLst>
          </p:cNvPr>
          <p:cNvPicPr>
            <a:picLocks noChangeAspect="1"/>
          </p:cNvPicPr>
          <p:nvPr/>
        </p:nvPicPr>
        <p:blipFill>
          <a:blip r:embed="rId2"/>
          <a:stretch>
            <a:fillRect/>
          </a:stretch>
        </p:blipFill>
        <p:spPr>
          <a:xfrm>
            <a:off x="132662" y="1944116"/>
            <a:ext cx="5825886" cy="4821355"/>
          </a:xfrm>
          <a:prstGeom prst="rect">
            <a:avLst/>
          </a:prstGeom>
        </p:spPr>
      </p:pic>
      <p:pic>
        <p:nvPicPr>
          <p:cNvPr id="5" name="Picture 4" descr="A graph with a red line&#10;&#10;AI-generated content may be incorrect.">
            <a:extLst>
              <a:ext uri="{FF2B5EF4-FFF2-40B4-BE49-F238E27FC236}">
                <a16:creationId xmlns:a16="http://schemas.microsoft.com/office/drawing/2014/main" id="{D65DCE5B-E21B-5579-CCB6-7A2A17A6C2D2}"/>
              </a:ext>
            </a:extLst>
          </p:cNvPr>
          <p:cNvPicPr>
            <a:picLocks noChangeAspect="1"/>
          </p:cNvPicPr>
          <p:nvPr/>
        </p:nvPicPr>
        <p:blipFill>
          <a:blip r:embed="rId3"/>
          <a:srcRect l="3287" r="3034" b="-270"/>
          <a:stretch>
            <a:fillRect/>
          </a:stretch>
        </p:blipFill>
        <p:spPr>
          <a:xfrm>
            <a:off x="6100282" y="1944721"/>
            <a:ext cx="5614416" cy="2824431"/>
          </a:xfrm>
          <a:prstGeom prst="rect">
            <a:avLst/>
          </a:prstGeom>
        </p:spPr>
      </p:pic>
      <p:sp>
        <p:nvSpPr>
          <p:cNvPr id="6" name="TextBox 5">
            <a:extLst>
              <a:ext uri="{FF2B5EF4-FFF2-40B4-BE49-F238E27FC236}">
                <a16:creationId xmlns:a16="http://schemas.microsoft.com/office/drawing/2014/main" id="{F1BD00C7-A4E9-5BC8-D41D-F38BEF791530}"/>
              </a:ext>
            </a:extLst>
          </p:cNvPr>
          <p:cNvSpPr txBox="1"/>
          <p:nvPr/>
        </p:nvSpPr>
        <p:spPr>
          <a:xfrm>
            <a:off x="6005285" y="4776520"/>
            <a:ext cx="5800270" cy="19543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gn="just">
              <a:buFont typeface="Arial"/>
              <a:buChar char="•"/>
            </a:pPr>
            <a:r>
              <a:rPr lang="en-US" sz="1100" b="1" dirty="0">
                <a:ea typeface="+mn-lt"/>
                <a:cs typeface="+mn-lt"/>
              </a:rPr>
              <a:t>Create a figure and primary axis: </a:t>
            </a:r>
            <a:r>
              <a:rPr lang="en-US" sz="1100" dirty="0">
                <a:ea typeface="+mn-lt"/>
                <a:cs typeface="+mn-lt"/>
              </a:rPr>
              <a:t>Set the canvas size to ensure clear display.</a:t>
            </a:r>
            <a:endParaRPr lang="en-US" sz="1100"/>
          </a:p>
          <a:p>
            <a:pPr marL="171450" indent="-171450" algn="just">
              <a:buFont typeface="Arial"/>
              <a:buChar char="•"/>
            </a:pPr>
            <a:r>
              <a:rPr lang="en-US" sz="1100" b="1" dirty="0">
                <a:ea typeface="+mn-lt"/>
                <a:cs typeface="+mn-lt"/>
              </a:rPr>
              <a:t>Draw the bar plot : </a:t>
            </a:r>
            <a:r>
              <a:rPr lang="en-US" sz="1100" dirty="0">
                <a:ea typeface="+mn-lt"/>
                <a:cs typeface="+mn-lt"/>
              </a:rPr>
              <a:t>Use the primary axis to plot the number of deaths per marital status. Apply a consistent color for clarity (Sky blue). Add axis labels and a title. Rotate x-axis labels for readability.</a:t>
            </a:r>
            <a:endParaRPr lang="en-US" sz="1100"/>
          </a:p>
          <a:p>
            <a:pPr marL="171450" indent="-171450" algn="just">
              <a:buFont typeface="Arial"/>
              <a:buChar char="•"/>
            </a:pPr>
            <a:r>
              <a:rPr lang="en-US" sz="1100" b="1" dirty="0">
                <a:ea typeface="+mn-lt"/>
                <a:cs typeface="+mn-lt"/>
              </a:rPr>
              <a:t>Create a secondary y-axis: </a:t>
            </a:r>
            <a:r>
              <a:rPr lang="en-US" sz="1100" dirty="0">
                <a:ea typeface="+mn-lt"/>
                <a:cs typeface="+mn-lt"/>
              </a:rPr>
              <a:t>Mirror the x-axis but allow for a different y-scale. This axis s  used to plot average age at death.</a:t>
            </a:r>
            <a:endParaRPr lang="en-US" sz="1100"/>
          </a:p>
          <a:p>
            <a:pPr marL="171450" indent="-171450" algn="just">
              <a:buFont typeface="Arial"/>
              <a:buChar char="•"/>
            </a:pPr>
            <a:r>
              <a:rPr lang="en-US" sz="1100" b="1" dirty="0">
                <a:ea typeface="+mn-lt"/>
                <a:cs typeface="+mn-lt"/>
              </a:rPr>
              <a:t>Overlay the line plot: </a:t>
            </a:r>
            <a:r>
              <a:rPr lang="en-US" sz="1100" dirty="0">
                <a:ea typeface="+mn-lt"/>
                <a:cs typeface="+mn-lt"/>
              </a:rPr>
              <a:t>Use the secondary axis to draw a line graph of average age at death. Add data markers for each marital status. Use a distinct color (dark red) to differentiate from the bar plot.</a:t>
            </a:r>
            <a:endParaRPr lang="en-US" sz="1100"/>
          </a:p>
          <a:p>
            <a:pPr marL="171450" indent="-171450" algn="just">
              <a:buFont typeface="Arial"/>
              <a:buChar char="•"/>
            </a:pPr>
            <a:r>
              <a:rPr lang="en-US" sz="1100" b="1" dirty="0">
                <a:ea typeface="+mn-lt"/>
                <a:cs typeface="+mn-lt"/>
              </a:rPr>
              <a:t>Label the secondary axis: </a:t>
            </a:r>
            <a:r>
              <a:rPr lang="en-US" sz="1100" dirty="0">
                <a:ea typeface="+mn-lt"/>
                <a:cs typeface="+mn-lt"/>
              </a:rPr>
              <a:t>Add appropriate y-axis label and match it to the line color.</a:t>
            </a:r>
            <a:endParaRPr lang="en-US" sz="1100"/>
          </a:p>
          <a:p>
            <a:pPr marL="171450" indent="-171450" algn="just">
              <a:buFont typeface="Arial"/>
              <a:buChar char="•"/>
            </a:pPr>
            <a:r>
              <a:rPr lang="en-US" sz="1100" b="1" dirty="0">
                <a:ea typeface="+mn-lt"/>
                <a:cs typeface="+mn-lt"/>
              </a:rPr>
              <a:t>Finalize the layout : </a:t>
            </a:r>
            <a:r>
              <a:rPr lang="en-US" sz="1100" dirty="0">
                <a:ea typeface="+mn-lt"/>
                <a:cs typeface="+mn-lt"/>
              </a:rPr>
              <a:t>Apply tight layout to avoid overlaps. Display the combined chart.</a:t>
            </a:r>
            <a:endParaRPr lang="en-US" sz="1100" dirty="0"/>
          </a:p>
        </p:txBody>
      </p:sp>
    </p:spTree>
    <p:extLst>
      <p:ext uri="{BB962C8B-B14F-4D97-AF65-F5344CB8AC3E}">
        <p14:creationId xmlns:p14="http://schemas.microsoft.com/office/powerpoint/2010/main" val="4162506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5FB850-9BF1-C2E3-8F13-BCF5239C1104}"/>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1DC4A45-93FD-8944-FF48-14366B2AF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5546C33-6896-E1C8-F409-47BD407C2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285E083-93D5-70DD-D0DD-5B296D6388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1547BAD6-733B-A1E5-DE58-2C5F90BDCD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BEDA76EF-4522-C5F5-6887-581171CC95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3768232-18B5-E88B-95D5-194321DB6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5D43EE59-CCDB-B40A-8423-39188C607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40FFF956-C75A-BF76-0CC3-4BC9F14BC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D9D97DE1-48A1-8F03-8022-0F35ADA6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51B3547-F63F-A4A2-F159-C9FAB7C98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DA836475-7B1C-9B9D-717C-C34CDF2F37EC}"/>
              </a:ext>
            </a:extLst>
          </p:cNvPr>
          <p:cNvSpPr>
            <a:spLocks noGrp="1"/>
          </p:cNvSpPr>
          <p:nvPr>
            <p:ph type="title"/>
          </p:nvPr>
        </p:nvSpPr>
        <p:spPr>
          <a:xfrm>
            <a:off x="3306443" y="2272407"/>
            <a:ext cx="5760846" cy="2310312"/>
          </a:xfrm>
        </p:spPr>
        <p:txBody>
          <a:bodyPr vert="horz" lIns="91440" tIns="45720" rIns="91440" bIns="45720" rtlCol="0" anchor="b">
            <a:normAutofit fontScale="90000"/>
          </a:bodyPr>
          <a:lstStyle/>
          <a:p>
            <a:pPr algn="ctr"/>
            <a:r>
              <a:rPr lang="en-US" sz="4800" dirty="0">
                <a:solidFill>
                  <a:schemeClr val="tx2"/>
                </a:solidFill>
                <a:ea typeface="+mj-lt"/>
                <a:cs typeface="+mj-lt"/>
              </a:rPr>
              <a:t>Restrict to deaths within 7 days of admission to check early mortality after admission</a:t>
            </a:r>
            <a:endParaRPr lang="en-US" dirty="0">
              <a:solidFill>
                <a:schemeClr val="tx2"/>
              </a:solidFill>
            </a:endParaRPr>
          </a:p>
        </p:txBody>
      </p:sp>
    </p:spTree>
    <p:extLst>
      <p:ext uri="{BB962C8B-B14F-4D97-AF65-F5344CB8AC3E}">
        <p14:creationId xmlns:p14="http://schemas.microsoft.com/office/powerpoint/2010/main" val="2976069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215B68-35A6-36C7-DF27-CF1328F869CA}"/>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1739C58-5CE3-BA2F-1C69-80F69BBFF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EBA90B-6AC3-0FB8-2645-5A954200C6FC}"/>
              </a:ext>
            </a:extLst>
          </p:cNvPr>
          <p:cNvSpPr>
            <a:spLocks noGrp="1"/>
          </p:cNvSpPr>
          <p:nvPr>
            <p:ph type="title"/>
          </p:nvPr>
        </p:nvSpPr>
        <p:spPr>
          <a:xfrm>
            <a:off x="435115" y="457563"/>
            <a:ext cx="3419856" cy="2125254"/>
          </a:xfrm>
        </p:spPr>
        <p:txBody>
          <a:bodyPr anchor="ctr">
            <a:noAutofit/>
          </a:bodyPr>
          <a:lstStyle/>
          <a:p>
            <a:r>
              <a:rPr lang="en-US" sz="2800" b="1" dirty="0"/>
              <a:t>Mortality Counts and Average Age at Death by Marital Status </a:t>
            </a:r>
            <a:r>
              <a:rPr lang="en-US" sz="2800" b="1" dirty="0">
                <a:ea typeface="+mj-lt"/>
                <a:cs typeface="+mj-lt"/>
              </a:rPr>
              <a:t>within 7 days of admission</a:t>
            </a:r>
          </a:p>
        </p:txBody>
      </p:sp>
      <p:sp>
        <p:nvSpPr>
          <p:cNvPr id="13" name="sketch line">
            <a:extLst>
              <a:ext uri="{FF2B5EF4-FFF2-40B4-BE49-F238E27FC236}">
                <a16:creationId xmlns:a16="http://schemas.microsoft.com/office/drawing/2014/main" id="{7FF53859-0CC5-618E-8E8D-3054F159DD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F4DE23D-34A3-1082-AAE3-46C4F84DCD62}"/>
              </a:ext>
            </a:extLst>
          </p:cNvPr>
          <p:cNvSpPr>
            <a:spLocks noGrp="1"/>
          </p:cNvSpPr>
          <p:nvPr>
            <p:ph idx="1"/>
          </p:nvPr>
        </p:nvSpPr>
        <p:spPr>
          <a:xfrm>
            <a:off x="4654295" y="502920"/>
            <a:ext cx="6894576" cy="1463040"/>
          </a:xfrm>
        </p:spPr>
        <p:txBody>
          <a:bodyPr anchor="ctr">
            <a:normAutofit/>
          </a:bodyPr>
          <a:lstStyle/>
          <a:p>
            <a:pPr marL="0" indent="0">
              <a:buNone/>
            </a:pPr>
            <a:r>
              <a:rPr lang="en-US" sz="3600" dirty="0">
                <a:ea typeface="+mn-lt"/>
                <a:cs typeface="+mn-lt"/>
              </a:rPr>
              <a:t>Goal: </a:t>
            </a:r>
            <a:endParaRPr lang="en-US" sz="3600"/>
          </a:p>
          <a:p>
            <a:pPr marL="457200" lvl="1" indent="0">
              <a:buNone/>
            </a:pPr>
            <a:r>
              <a:rPr lang="en-US" sz="1800" dirty="0">
                <a:ea typeface="+mn-lt"/>
                <a:cs typeface="+mn-lt"/>
              </a:rPr>
              <a:t>To determine the number of deceased patients and their average age at death, grouped by marital status.</a:t>
            </a:r>
            <a:endParaRPr lang="en-US" sz="1800"/>
          </a:p>
          <a:p>
            <a:pPr marL="457200" lvl="1">
              <a:spcBef>
                <a:spcPct val="0"/>
              </a:spcBef>
              <a:buNone/>
            </a:pPr>
            <a:endParaRPr lang="en-US" sz="1800" dirty="0">
              <a:latin typeface="Aptos Display"/>
            </a:endParaRPr>
          </a:p>
        </p:txBody>
      </p:sp>
      <p:sp>
        <p:nvSpPr>
          <p:cNvPr id="7" name="Title 1">
            <a:extLst>
              <a:ext uri="{FF2B5EF4-FFF2-40B4-BE49-F238E27FC236}">
                <a16:creationId xmlns:a16="http://schemas.microsoft.com/office/drawing/2014/main" id="{0F2F6642-00DA-986B-8BB2-30CC11422D22}"/>
              </a:ext>
            </a:extLst>
          </p:cNvPr>
          <p:cNvSpPr txBox="1">
            <a:spLocks/>
          </p:cNvSpPr>
          <p:nvPr/>
        </p:nvSpPr>
        <p:spPr>
          <a:xfrm>
            <a:off x="242185" y="2594243"/>
            <a:ext cx="3808607" cy="36297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mn-lt"/>
                <a:ea typeface="+mn-lt"/>
                <a:cs typeface="+mn-lt"/>
              </a:rPr>
              <a:t>Implementation:</a:t>
            </a:r>
            <a:br>
              <a:rPr lang="en-US" sz="1800" dirty="0"/>
            </a:br>
            <a:endParaRPr lang="en-US" sz="1800" dirty="0">
              <a:ea typeface="+mj-lt"/>
              <a:cs typeface="+mj-lt"/>
            </a:endParaRPr>
          </a:p>
          <a:p>
            <a:pPr marL="285750" indent="-285750">
              <a:buFont typeface="Arial"/>
              <a:buChar char="•"/>
            </a:pPr>
            <a:r>
              <a:rPr lang="en-US" sz="1200" dirty="0">
                <a:ea typeface="+mj-lt"/>
                <a:cs typeface="+mj-lt"/>
              </a:rPr>
              <a:t>Joins patients and admissions tables on </a:t>
            </a:r>
            <a:r>
              <a:rPr lang="en-US" sz="1200" err="1">
                <a:ea typeface="+mj-lt"/>
                <a:cs typeface="+mj-lt"/>
              </a:rPr>
              <a:t>subject_id</a:t>
            </a:r>
            <a:r>
              <a:rPr lang="en-US" sz="1200" dirty="0">
                <a:ea typeface="+mj-lt"/>
                <a:cs typeface="+mj-lt"/>
              </a:rPr>
              <a:t>.</a:t>
            </a:r>
          </a:p>
          <a:p>
            <a:pPr marL="285750" indent="-285750">
              <a:buFont typeface="Arial"/>
              <a:buChar char="•"/>
            </a:pPr>
            <a:r>
              <a:rPr lang="en-US" sz="1200" dirty="0">
                <a:ea typeface="+mj-lt"/>
                <a:cs typeface="+mj-lt"/>
              </a:rPr>
              <a:t>Filters for patients with a non-null date of death (</a:t>
            </a:r>
            <a:r>
              <a:rPr lang="en-US" sz="1200" err="1">
                <a:ea typeface="+mj-lt"/>
                <a:cs typeface="+mj-lt"/>
              </a:rPr>
              <a:t>p.dod</a:t>
            </a:r>
            <a:r>
              <a:rPr lang="en-US" sz="1200" dirty="0">
                <a:ea typeface="+mj-lt"/>
                <a:cs typeface="+mj-lt"/>
              </a:rPr>
              <a:t>) and non-null admission time.</a:t>
            </a:r>
          </a:p>
          <a:p>
            <a:pPr marL="285750" indent="-285750">
              <a:buFont typeface="Arial"/>
              <a:buChar char="•"/>
            </a:pPr>
            <a:r>
              <a:rPr lang="en-US" sz="1200" dirty="0">
                <a:ea typeface="+mj-lt"/>
                <a:cs typeface="+mj-lt"/>
              </a:rPr>
              <a:t>Calculates:</a:t>
            </a:r>
          </a:p>
          <a:p>
            <a:pPr marL="285750" lvl="1" indent="-285750">
              <a:buFont typeface="Arial"/>
              <a:buChar char="•"/>
            </a:pPr>
            <a:r>
              <a:rPr lang="en-US" sz="1200" dirty="0" err="1">
                <a:latin typeface="+mj-lt"/>
                <a:ea typeface="+mj-lt"/>
                <a:cs typeface="+mj-lt"/>
              </a:rPr>
              <a:t>death_count</a:t>
            </a:r>
            <a:r>
              <a:rPr lang="en-US" sz="1200" dirty="0">
                <a:latin typeface="+mj-lt"/>
                <a:ea typeface="+mj-lt"/>
                <a:cs typeface="+mj-lt"/>
              </a:rPr>
              <a:t>: Number of deaths per marital status.</a:t>
            </a:r>
          </a:p>
          <a:p>
            <a:pPr marL="285750" lvl="1" indent="-285750">
              <a:buFont typeface="Arial"/>
              <a:buChar char="•"/>
            </a:pPr>
            <a:r>
              <a:rPr lang="en-US" sz="1200" dirty="0" err="1">
                <a:latin typeface="+mj-lt"/>
                <a:ea typeface="+mj-lt"/>
                <a:cs typeface="+mj-lt"/>
              </a:rPr>
              <a:t>avg_age_at_death</a:t>
            </a:r>
            <a:r>
              <a:rPr lang="en-US" sz="1200" dirty="0">
                <a:latin typeface="+mj-lt"/>
                <a:ea typeface="+mj-lt"/>
                <a:cs typeface="+mj-lt"/>
              </a:rPr>
              <a:t>: Average age at death, in years, rounded to 1 decimal.</a:t>
            </a:r>
            <a:endParaRPr lang="en-US" sz="1200" dirty="0">
              <a:latin typeface="Aptos" panose="02110004020202020204"/>
              <a:ea typeface="+mj-lt"/>
              <a:cs typeface="+mj-lt"/>
            </a:endParaRPr>
          </a:p>
          <a:p>
            <a:pPr marL="285750" lvl="1" indent="-285750">
              <a:buFont typeface="Arial"/>
              <a:buChar char="•"/>
            </a:pPr>
            <a:r>
              <a:rPr lang="en-US" sz="1200" dirty="0">
                <a:latin typeface="Aptos Display"/>
                <a:ea typeface="+mj-lt"/>
                <a:cs typeface="+mj-lt"/>
              </a:rPr>
              <a:t>This time </a:t>
            </a:r>
            <a:r>
              <a:rPr lang="en-US" sz="1200" dirty="0">
                <a:solidFill>
                  <a:srgbClr val="000000"/>
                </a:solidFill>
                <a:latin typeface="Aptos Display"/>
                <a:ea typeface="+mn-lt"/>
                <a:cs typeface="+mn-lt"/>
              </a:rPr>
              <a:t>Restrict to deaths within 7 days of admission to check early mortality after admission</a:t>
            </a:r>
            <a:endParaRPr lang="en-US" sz="1200" dirty="0">
              <a:solidFill>
                <a:srgbClr val="000000"/>
              </a:solidFill>
              <a:latin typeface="Aptos" panose="02110004020202020204"/>
              <a:ea typeface="+mj-lt"/>
              <a:cs typeface="+mj-lt"/>
            </a:endParaRPr>
          </a:p>
          <a:p>
            <a:pPr marL="285750" indent="-285750">
              <a:buFont typeface="Arial"/>
              <a:buChar char="•"/>
            </a:pPr>
            <a:r>
              <a:rPr lang="en-US" sz="1200" dirty="0">
                <a:ea typeface="+mj-lt"/>
                <a:cs typeface="+mj-lt"/>
              </a:rPr>
              <a:t>Results are grouped by marital status and ordered by average age at death (descending).</a:t>
            </a:r>
          </a:p>
        </p:txBody>
      </p:sp>
      <p:pic>
        <p:nvPicPr>
          <p:cNvPr id="3" name="Picture 2" descr="A screenshot of a computer screen&#10;&#10;AI-generated content may be incorrect.">
            <a:extLst>
              <a:ext uri="{FF2B5EF4-FFF2-40B4-BE49-F238E27FC236}">
                <a16:creationId xmlns:a16="http://schemas.microsoft.com/office/drawing/2014/main" id="{A34AC9FB-23B3-B412-706F-7CFC281DC022}"/>
              </a:ext>
            </a:extLst>
          </p:cNvPr>
          <p:cNvPicPr>
            <a:picLocks noChangeAspect="1"/>
          </p:cNvPicPr>
          <p:nvPr/>
        </p:nvPicPr>
        <p:blipFill>
          <a:blip r:embed="rId2"/>
          <a:stretch>
            <a:fillRect/>
          </a:stretch>
        </p:blipFill>
        <p:spPr>
          <a:xfrm>
            <a:off x="4656591" y="2179864"/>
            <a:ext cx="6543675" cy="4457700"/>
          </a:xfrm>
          <a:prstGeom prst="rect">
            <a:avLst/>
          </a:prstGeom>
        </p:spPr>
      </p:pic>
    </p:spTree>
    <p:extLst>
      <p:ext uri="{BB962C8B-B14F-4D97-AF65-F5344CB8AC3E}">
        <p14:creationId xmlns:p14="http://schemas.microsoft.com/office/powerpoint/2010/main" val="414976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CF4F3D-6ACA-37A6-AFE4-B5FDE4119A70}"/>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5B5742B-ADD9-3EF2-B43A-5C38EB828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18F630-7369-699F-A81A-6BFD2FE1AB05}"/>
              </a:ext>
            </a:extLst>
          </p:cNvPr>
          <p:cNvSpPr>
            <a:spLocks noGrp="1"/>
          </p:cNvSpPr>
          <p:nvPr>
            <p:ph type="title"/>
          </p:nvPr>
        </p:nvSpPr>
        <p:spPr>
          <a:xfrm>
            <a:off x="569099" y="707193"/>
            <a:ext cx="4810745" cy="1157624"/>
          </a:xfrm>
        </p:spPr>
        <p:txBody>
          <a:bodyPr anchor="b">
            <a:normAutofit fontScale="90000"/>
          </a:bodyPr>
          <a:lstStyle/>
          <a:p>
            <a:r>
              <a:rPr lang="en-US" sz="4800" b="1" dirty="0"/>
              <a:t>Outcome &amp; Interpretation</a:t>
            </a:r>
          </a:p>
        </p:txBody>
      </p:sp>
      <p:sp>
        <p:nvSpPr>
          <p:cNvPr id="13" name="sketch line">
            <a:extLst>
              <a:ext uri="{FF2B5EF4-FFF2-40B4-BE49-F238E27FC236}">
                <a16:creationId xmlns:a16="http://schemas.microsoft.com/office/drawing/2014/main" id="{0F40C9E9-321C-24F4-F538-00A124344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44E39C-CAB6-694A-0246-EBA391211EB6}"/>
              </a:ext>
            </a:extLst>
          </p:cNvPr>
          <p:cNvSpPr txBox="1"/>
          <p:nvPr/>
        </p:nvSpPr>
        <p:spPr>
          <a:xfrm>
            <a:off x="81042" y="3359327"/>
            <a:ext cx="5390333" cy="31162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b="1" dirty="0">
                <a:ea typeface="+mn-lt"/>
                <a:cs typeface="+mn-lt"/>
              </a:rPr>
              <a:t>Interpretations:</a:t>
            </a:r>
            <a:endParaRPr lang="en-US"/>
          </a:p>
          <a:p>
            <a:pPr algn="just"/>
            <a:endParaRPr lang="en-US" sz="1200" b="1" dirty="0">
              <a:ea typeface="+mn-lt"/>
              <a:cs typeface="+mn-lt"/>
            </a:endParaRPr>
          </a:p>
          <a:p>
            <a:pPr marL="171450" indent="-171450" algn="just">
              <a:buFont typeface="Arial"/>
              <a:buChar char="•"/>
            </a:pPr>
            <a:r>
              <a:rPr lang="en-US" sz="1200" b="1" dirty="0">
                <a:ea typeface="+mn-lt"/>
                <a:cs typeface="+mn-lt"/>
              </a:rPr>
              <a:t>WIDOWED</a:t>
            </a:r>
            <a:r>
              <a:rPr lang="en-US" sz="1200" dirty="0">
                <a:ea typeface="+mn-lt"/>
                <a:cs typeface="+mn-lt"/>
              </a:rPr>
              <a:t> patients, although few in count, had the </a:t>
            </a:r>
            <a:r>
              <a:rPr lang="en-US" sz="1200" b="1" dirty="0">
                <a:ea typeface="+mn-lt"/>
                <a:cs typeface="+mn-lt"/>
              </a:rPr>
              <a:t>highest average age at early death</a:t>
            </a:r>
            <a:r>
              <a:rPr lang="en-US" sz="1200" dirty="0">
                <a:ea typeface="+mn-lt"/>
                <a:cs typeface="+mn-lt"/>
              </a:rPr>
              <a:t>, potentially due to </a:t>
            </a:r>
            <a:r>
              <a:rPr lang="en-US" sz="1200" b="1" dirty="0">
                <a:ea typeface="+mn-lt"/>
                <a:cs typeface="+mn-lt"/>
              </a:rPr>
              <a:t>limited social support</a:t>
            </a:r>
            <a:r>
              <a:rPr lang="en-US" sz="1200" dirty="0">
                <a:ea typeface="+mn-lt"/>
                <a:cs typeface="+mn-lt"/>
              </a:rPr>
              <a:t> post-loss of spouse.</a:t>
            </a:r>
            <a:endParaRPr lang="en-US" sz="1200" dirty="0"/>
          </a:p>
          <a:p>
            <a:pPr marL="171450" indent="-171450" algn="just">
              <a:buFont typeface="Arial"/>
              <a:buChar char="•"/>
            </a:pPr>
            <a:r>
              <a:rPr lang="en-US" sz="1200" b="1" dirty="0">
                <a:ea typeface="+mn-lt"/>
                <a:cs typeface="+mn-lt"/>
              </a:rPr>
              <a:t>MARRIED</a:t>
            </a:r>
            <a:r>
              <a:rPr lang="en-US" sz="1200" dirty="0">
                <a:ea typeface="+mn-lt"/>
                <a:cs typeface="+mn-lt"/>
              </a:rPr>
              <a:t> patients had relatively </a:t>
            </a:r>
            <a:r>
              <a:rPr lang="en-US" sz="1200" b="1" dirty="0">
                <a:ea typeface="+mn-lt"/>
                <a:cs typeface="+mn-lt"/>
              </a:rPr>
              <a:t>more early deaths</a:t>
            </a:r>
            <a:r>
              <a:rPr lang="en-US" sz="1200" dirty="0">
                <a:ea typeface="+mn-lt"/>
                <a:cs typeface="+mn-lt"/>
              </a:rPr>
              <a:t> (7) but at a </a:t>
            </a:r>
            <a:r>
              <a:rPr lang="en-US" sz="1200" b="1" dirty="0">
                <a:ea typeface="+mn-lt"/>
                <a:cs typeface="+mn-lt"/>
              </a:rPr>
              <a:t>higher average age (79.1)</a:t>
            </a:r>
            <a:r>
              <a:rPr lang="en-US" sz="1200" dirty="0">
                <a:ea typeface="+mn-lt"/>
                <a:cs typeface="+mn-lt"/>
              </a:rPr>
              <a:t>, suggesting </a:t>
            </a:r>
            <a:r>
              <a:rPr lang="en-US" sz="1200" b="1" dirty="0">
                <a:ea typeface="+mn-lt"/>
                <a:cs typeface="+mn-lt"/>
              </a:rPr>
              <a:t>supportive companionship may extend life</a:t>
            </a:r>
            <a:r>
              <a:rPr lang="en-US" sz="1200" dirty="0">
                <a:ea typeface="+mn-lt"/>
                <a:cs typeface="+mn-lt"/>
              </a:rPr>
              <a:t> even in acute cases.</a:t>
            </a:r>
            <a:endParaRPr lang="en-US" sz="1200" dirty="0"/>
          </a:p>
          <a:p>
            <a:pPr marL="171450" indent="-171450" algn="just">
              <a:buFont typeface="Arial"/>
              <a:buChar char="•"/>
            </a:pPr>
            <a:r>
              <a:rPr lang="en-US" sz="1200" b="1" dirty="0">
                <a:ea typeface="+mn-lt"/>
                <a:cs typeface="+mn-lt"/>
              </a:rPr>
              <a:t>SINGLE</a:t>
            </a:r>
            <a:r>
              <a:rPr lang="en-US" sz="1200" dirty="0">
                <a:ea typeface="+mn-lt"/>
                <a:cs typeface="+mn-lt"/>
              </a:rPr>
              <a:t> individuals had </a:t>
            </a:r>
            <a:r>
              <a:rPr lang="en-US" sz="1200" b="1" dirty="0">
                <a:ea typeface="+mn-lt"/>
                <a:cs typeface="+mn-lt"/>
              </a:rPr>
              <a:t>lower average age at death (51.8)</a:t>
            </a:r>
            <a:r>
              <a:rPr lang="en-US" sz="1200" dirty="0">
                <a:ea typeface="+mn-lt"/>
                <a:cs typeface="+mn-lt"/>
              </a:rPr>
              <a:t>—a striking indicator that </a:t>
            </a:r>
            <a:r>
              <a:rPr lang="en-US" sz="1200" b="1" dirty="0">
                <a:ea typeface="+mn-lt"/>
                <a:cs typeface="+mn-lt"/>
              </a:rPr>
              <a:t>lack of support correlates with younger mortality</a:t>
            </a:r>
            <a:r>
              <a:rPr lang="en-US" sz="1200" dirty="0">
                <a:ea typeface="+mn-lt"/>
                <a:cs typeface="+mn-lt"/>
              </a:rPr>
              <a:t>.</a:t>
            </a:r>
            <a:endParaRPr lang="en-US" sz="1200" dirty="0"/>
          </a:p>
          <a:p>
            <a:pPr marL="171450" indent="-171450" algn="just">
              <a:buFont typeface="Arial"/>
              <a:buChar char="•"/>
            </a:pPr>
            <a:r>
              <a:rPr lang="en-US" sz="1200" b="1" dirty="0">
                <a:ea typeface="+mn-lt"/>
                <a:cs typeface="+mn-lt"/>
              </a:rPr>
              <a:t>Unknown</a:t>
            </a:r>
            <a:r>
              <a:rPr lang="en-US" sz="1200" dirty="0">
                <a:ea typeface="+mn-lt"/>
                <a:cs typeface="+mn-lt"/>
              </a:rPr>
              <a:t> marital status shows a comparable death count to married (7) but </a:t>
            </a:r>
            <a:r>
              <a:rPr lang="en-US" sz="1200" b="1" dirty="0">
                <a:ea typeface="+mn-lt"/>
                <a:cs typeface="+mn-lt"/>
              </a:rPr>
              <a:t>much lower age at death</a:t>
            </a:r>
            <a:r>
              <a:rPr lang="en-US" sz="1200" dirty="0">
                <a:ea typeface="+mn-lt"/>
                <a:cs typeface="+mn-lt"/>
              </a:rPr>
              <a:t>, which may indicate either missing documentation or neglected social support tracking.</a:t>
            </a:r>
            <a:endParaRPr lang="en-US" sz="1200" dirty="0"/>
          </a:p>
          <a:p>
            <a:pPr algn="just"/>
            <a:endParaRPr lang="en-US" sz="1200" dirty="0"/>
          </a:p>
          <a:p>
            <a:pPr algn="just"/>
            <a:endParaRPr lang="en-US" sz="1200" dirty="0"/>
          </a:p>
          <a:p>
            <a:pPr algn="just"/>
            <a:endParaRPr lang="en-US" sz="1050" dirty="0"/>
          </a:p>
          <a:p>
            <a:pPr algn="just">
              <a:buFont typeface="Arial"/>
            </a:pPr>
            <a:endParaRPr lang="en-US" dirty="0"/>
          </a:p>
        </p:txBody>
      </p:sp>
      <p:sp>
        <p:nvSpPr>
          <p:cNvPr id="3" name="TextBox 2">
            <a:extLst>
              <a:ext uri="{FF2B5EF4-FFF2-40B4-BE49-F238E27FC236}">
                <a16:creationId xmlns:a16="http://schemas.microsoft.com/office/drawing/2014/main" id="{AE374063-AFC0-A50A-6ABA-44CC65ED00F7}"/>
              </a:ext>
            </a:extLst>
          </p:cNvPr>
          <p:cNvSpPr txBox="1"/>
          <p:nvPr/>
        </p:nvSpPr>
        <p:spPr>
          <a:xfrm>
            <a:off x="5762430" y="3721359"/>
            <a:ext cx="553849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ea typeface="+mn-lt"/>
                <a:cs typeface="+mn-lt"/>
              </a:rPr>
              <a:t>Recommendations</a:t>
            </a:r>
            <a:r>
              <a:rPr lang="en-US" sz="1200" dirty="0">
                <a:ea typeface="+mn-lt"/>
                <a:cs typeface="+mn-lt"/>
              </a:rPr>
              <a:t>:</a:t>
            </a:r>
          </a:p>
          <a:p>
            <a:endParaRPr lang="en-US" sz="1200" dirty="0">
              <a:ea typeface="+mn-lt"/>
              <a:cs typeface="+mn-lt"/>
            </a:endParaRPr>
          </a:p>
          <a:p>
            <a:pPr marL="171450" indent="-171450">
              <a:buFont typeface="Arial"/>
              <a:buChar char="•"/>
            </a:pPr>
            <a:r>
              <a:rPr lang="en-US" sz="1200" dirty="0">
                <a:ea typeface="+mn-lt"/>
                <a:cs typeface="+mn-lt"/>
              </a:rPr>
              <a:t>Explore Further Stratification by Breaking down these stats by ICU type, gender, or comorbidity index.</a:t>
            </a:r>
          </a:p>
          <a:p>
            <a:pPr marL="171450" indent="-171450">
              <a:buFont typeface="Arial"/>
              <a:buChar char="•"/>
            </a:pPr>
            <a:endParaRPr lang="en-US" sz="1200" dirty="0">
              <a:ea typeface="+mn-lt"/>
              <a:cs typeface="+mn-lt"/>
            </a:endParaRPr>
          </a:p>
          <a:p>
            <a:pPr marL="171450" indent="-171450">
              <a:buFont typeface="Arial"/>
              <a:buChar char="•"/>
            </a:pPr>
            <a:r>
              <a:rPr lang="en-US" sz="1200" dirty="0">
                <a:ea typeface="+mn-lt"/>
                <a:cs typeface="+mn-lt"/>
              </a:rPr>
              <a:t>NLP Follow-Up to use unstructured clinical notes to detect loneliness, depression, or caregiver presence.</a:t>
            </a:r>
            <a:endParaRPr lang="en-US" dirty="0"/>
          </a:p>
          <a:p>
            <a:pPr marL="171450" indent="-171450">
              <a:buFont typeface="Arial"/>
              <a:buChar char="•"/>
            </a:pPr>
            <a:endParaRPr lang="en-US" sz="1200" dirty="0">
              <a:ea typeface="+mn-lt"/>
              <a:cs typeface="+mn-lt"/>
            </a:endParaRPr>
          </a:p>
        </p:txBody>
      </p:sp>
      <p:pic>
        <p:nvPicPr>
          <p:cNvPr id="6" name="Picture 5" descr="A screenshot of a computer code&#10;&#10;AI-generated content may be incorrect.">
            <a:extLst>
              <a:ext uri="{FF2B5EF4-FFF2-40B4-BE49-F238E27FC236}">
                <a16:creationId xmlns:a16="http://schemas.microsoft.com/office/drawing/2014/main" id="{5E49F714-C5B8-FFD1-BE67-70769DA0A866}"/>
              </a:ext>
            </a:extLst>
          </p:cNvPr>
          <p:cNvPicPr>
            <a:picLocks noChangeAspect="1"/>
          </p:cNvPicPr>
          <p:nvPr/>
        </p:nvPicPr>
        <p:blipFill>
          <a:blip r:embed="rId2"/>
          <a:stretch>
            <a:fillRect/>
          </a:stretch>
        </p:blipFill>
        <p:spPr>
          <a:xfrm>
            <a:off x="5946095" y="450623"/>
            <a:ext cx="4581525" cy="2219325"/>
          </a:xfrm>
          <a:prstGeom prst="rect">
            <a:avLst/>
          </a:prstGeom>
        </p:spPr>
      </p:pic>
    </p:spTree>
    <p:extLst>
      <p:ext uri="{BB962C8B-B14F-4D97-AF65-F5344CB8AC3E}">
        <p14:creationId xmlns:p14="http://schemas.microsoft.com/office/powerpoint/2010/main" val="66614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4735427-AE7B-C066-0B4C-787F557DB963}"/>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D05C28F-D973-B680-A2E6-186FDAB70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E752CF-282A-682D-F3BE-4B2BCA879E6D}"/>
              </a:ext>
            </a:extLst>
          </p:cNvPr>
          <p:cNvSpPr>
            <a:spLocks noGrp="1"/>
          </p:cNvSpPr>
          <p:nvPr>
            <p:ph type="title"/>
          </p:nvPr>
        </p:nvSpPr>
        <p:spPr>
          <a:xfrm>
            <a:off x="435115" y="495144"/>
            <a:ext cx="2922224" cy="1478592"/>
          </a:xfrm>
        </p:spPr>
        <p:txBody>
          <a:bodyPr anchor="ctr">
            <a:noAutofit/>
          </a:bodyPr>
          <a:lstStyle/>
          <a:p>
            <a:r>
              <a:rPr lang="en-US" sz="2800" b="1" dirty="0">
                <a:ea typeface="+mj-lt"/>
                <a:cs typeface="+mj-lt"/>
              </a:rPr>
              <a:t>Early Mortality with in 7 days of admission</a:t>
            </a:r>
            <a:br>
              <a:rPr lang="en-US" sz="2800" b="1" dirty="0">
                <a:ea typeface="+mj-lt"/>
                <a:cs typeface="+mj-lt"/>
              </a:rPr>
            </a:br>
            <a:r>
              <a:rPr lang="en-US" sz="2800" b="1" dirty="0">
                <a:ea typeface="+mj-lt"/>
                <a:cs typeface="+mj-lt"/>
              </a:rPr>
              <a:t>(Bubble Plot)</a:t>
            </a:r>
            <a:endParaRPr lang="en-US" b="1" dirty="0">
              <a:ea typeface="+mj-lt"/>
              <a:cs typeface="+mj-lt"/>
            </a:endParaRPr>
          </a:p>
        </p:txBody>
      </p:sp>
      <p:sp>
        <p:nvSpPr>
          <p:cNvPr id="13" name="sketch line">
            <a:extLst>
              <a:ext uri="{FF2B5EF4-FFF2-40B4-BE49-F238E27FC236}">
                <a16:creationId xmlns:a16="http://schemas.microsoft.com/office/drawing/2014/main" id="{CC567207-9A74-61FA-37B5-923E7BAFC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4C780F66-B6CB-11DC-AD1B-3A946AD615D7}"/>
              </a:ext>
            </a:extLst>
          </p:cNvPr>
          <p:cNvSpPr>
            <a:spLocks noGrp="1"/>
          </p:cNvSpPr>
          <p:nvPr>
            <p:ph idx="1"/>
          </p:nvPr>
        </p:nvSpPr>
        <p:spPr>
          <a:xfrm>
            <a:off x="4663366" y="457563"/>
            <a:ext cx="6894576" cy="1463040"/>
          </a:xfrm>
        </p:spPr>
        <p:txBody>
          <a:bodyPr anchor="ctr">
            <a:normAutofit fontScale="40000" lnSpcReduction="20000"/>
          </a:bodyPr>
          <a:lstStyle/>
          <a:p>
            <a:pPr marL="0" indent="0">
              <a:buNone/>
            </a:pPr>
            <a:r>
              <a:rPr lang="en-US" sz="9000" dirty="0">
                <a:ea typeface="+mn-lt"/>
                <a:cs typeface="+mn-lt"/>
              </a:rPr>
              <a:t>Goal</a:t>
            </a:r>
            <a:r>
              <a:rPr lang="en-US" sz="4500" b="1" dirty="0">
                <a:ea typeface="+mn-lt"/>
                <a:cs typeface="+mn-lt"/>
              </a:rPr>
              <a:t>: </a:t>
            </a:r>
          </a:p>
          <a:p>
            <a:pPr marL="0" indent="0" algn="just">
              <a:buNone/>
            </a:pPr>
            <a:br>
              <a:rPr lang="en-US" sz="3600" dirty="0">
                <a:ea typeface="+mn-lt"/>
                <a:cs typeface="+mn-lt"/>
              </a:rPr>
            </a:br>
            <a:r>
              <a:rPr lang="en-US" sz="3600" dirty="0">
                <a:latin typeface="Aptos Display"/>
                <a:ea typeface="+mn-lt"/>
                <a:cs typeface="+mn-lt"/>
              </a:rPr>
              <a:t>Visualize early mortality within 7 days of admission by marital status using a bubble plot, where the x-axis represents marital status, the y-axis shows average age at death, and bubble size encodes the number of deaths. This enables clear, multi-dimensional comparison of early mortality patterns across social relationship groups.</a:t>
            </a:r>
            <a:endParaRPr lang="en-US" dirty="0"/>
          </a:p>
        </p:txBody>
      </p:sp>
      <p:pic>
        <p:nvPicPr>
          <p:cNvPr id="5" name="Picture 4" descr="A screenshot of a computer code&#10;&#10;AI-generated content may be incorrect.">
            <a:extLst>
              <a:ext uri="{FF2B5EF4-FFF2-40B4-BE49-F238E27FC236}">
                <a16:creationId xmlns:a16="http://schemas.microsoft.com/office/drawing/2014/main" id="{701BB23A-9212-9F7C-BC5D-F1F0BA596477}"/>
              </a:ext>
            </a:extLst>
          </p:cNvPr>
          <p:cNvPicPr>
            <a:picLocks noChangeAspect="1"/>
          </p:cNvPicPr>
          <p:nvPr/>
        </p:nvPicPr>
        <p:blipFill>
          <a:blip r:embed="rId2"/>
          <a:stretch>
            <a:fillRect/>
          </a:stretch>
        </p:blipFill>
        <p:spPr>
          <a:xfrm>
            <a:off x="78695" y="2298020"/>
            <a:ext cx="7435396" cy="4448174"/>
          </a:xfrm>
          <a:prstGeom prst="rect">
            <a:avLst/>
          </a:prstGeom>
        </p:spPr>
      </p:pic>
      <p:sp>
        <p:nvSpPr>
          <p:cNvPr id="3" name="TextBox 2">
            <a:extLst>
              <a:ext uri="{FF2B5EF4-FFF2-40B4-BE49-F238E27FC236}">
                <a16:creationId xmlns:a16="http://schemas.microsoft.com/office/drawing/2014/main" id="{71FAED75-968A-89C3-8FCE-372329FA7602}"/>
              </a:ext>
            </a:extLst>
          </p:cNvPr>
          <p:cNvSpPr txBox="1"/>
          <p:nvPr/>
        </p:nvSpPr>
        <p:spPr>
          <a:xfrm>
            <a:off x="7590971" y="2901041"/>
            <a:ext cx="4602842"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t>Code Implementation:</a:t>
            </a:r>
            <a:endParaRPr lang="en-US" sz="1400" dirty="0"/>
          </a:p>
          <a:p>
            <a:endParaRPr lang="en-US" sz="1400" b="1" dirty="0"/>
          </a:p>
          <a:p>
            <a:pPr marL="285750" indent="-285750" algn="just">
              <a:buFont typeface="Arial"/>
              <a:buChar char="•"/>
            </a:pPr>
            <a:r>
              <a:rPr lang="en-US" sz="1200" dirty="0"/>
              <a:t>Convert </a:t>
            </a:r>
            <a:r>
              <a:rPr lang="en-US" sz="1200" err="1"/>
              <a:t>DataFrame</a:t>
            </a:r>
            <a:r>
              <a:rPr lang="en-US" sz="1200" dirty="0"/>
              <a:t> </a:t>
            </a:r>
            <a:r>
              <a:rPr lang="en-US" sz="1050" err="1"/>
              <a:t>early_mortality_df</a:t>
            </a:r>
            <a:r>
              <a:rPr lang="en-US" sz="1050" dirty="0"/>
              <a:t> </a:t>
            </a:r>
            <a:r>
              <a:rPr lang="en-US" sz="1200" dirty="0"/>
              <a:t>to a dictionary with columns as keys and lists of column values as values, using the </a:t>
            </a:r>
            <a:r>
              <a:rPr lang="en-US" sz="1200" err="1"/>
              <a:t>to_dict</a:t>
            </a:r>
            <a:r>
              <a:rPr lang="en-US" sz="1200" dirty="0"/>
              <a:t> method with the 'list' orientation.</a:t>
            </a:r>
            <a:endParaRPr lang="en-US" sz="1200"/>
          </a:p>
          <a:p>
            <a:pPr marL="285750" indent="-285750" algn="just">
              <a:buFont typeface="Arial"/>
              <a:buChar char="•"/>
            </a:pPr>
            <a:r>
              <a:rPr lang="en-US" sz="1200" dirty="0"/>
              <a:t>Set up your plot area with a suitable figure size.</a:t>
            </a:r>
            <a:endParaRPr lang="en-US" sz="1200"/>
          </a:p>
          <a:p>
            <a:pPr marL="285750" indent="-285750" algn="just">
              <a:buFont typeface="Arial"/>
              <a:buChar char="•"/>
            </a:pPr>
            <a:r>
              <a:rPr lang="en-US" sz="1200" dirty="0"/>
              <a:t>Use Seaborn’s scatterplot function to create a bubble plot:</a:t>
            </a:r>
          </a:p>
          <a:p>
            <a:pPr marL="285750" lvl="1" indent="-285750" algn="just">
              <a:buFont typeface="Arial"/>
              <a:buChar char="•"/>
            </a:pPr>
            <a:r>
              <a:rPr lang="en-US" sz="1200" dirty="0"/>
              <a:t>Set the x-axis to marital status.</a:t>
            </a:r>
          </a:p>
          <a:p>
            <a:pPr marL="285750" lvl="1" indent="-285750" algn="just">
              <a:buFont typeface="Arial"/>
              <a:buChar char="•"/>
            </a:pPr>
            <a:r>
              <a:rPr lang="en-US" sz="1200" dirty="0"/>
              <a:t>Set the y-axis to average age at death.</a:t>
            </a:r>
          </a:p>
          <a:p>
            <a:pPr marL="285750" lvl="1" indent="-285750" algn="just">
              <a:buFont typeface="Arial"/>
              <a:buChar char="•"/>
            </a:pPr>
            <a:r>
              <a:rPr lang="en-US" sz="1200" dirty="0"/>
              <a:t>Set the bubble size proportional to the death count.</a:t>
            </a:r>
          </a:p>
          <a:p>
            <a:pPr marL="285750" lvl="1" indent="-285750" algn="just">
              <a:buFont typeface="Arial"/>
              <a:buChar char="•"/>
            </a:pPr>
            <a:r>
              <a:rPr lang="en-US" sz="1200" dirty="0"/>
              <a:t>Customize the appearance with color, edge color, and legend.</a:t>
            </a:r>
          </a:p>
          <a:p>
            <a:pPr marL="285750" indent="-285750" algn="just">
              <a:buFont typeface="Arial"/>
              <a:buChar char="•"/>
            </a:pPr>
            <a:r>
              <a:rPr lang="en-US" sz="1200" dirty="0"/>
              <a:t>Add a title and axis labels, rotate the x-axis labels for readability, and use tight layout to prevent overlap.</a:t>
            </a:r>
          </a:p>
          <a:p>
            <a:pPr marL="285750" indent="-285750" algn="just">
              <a:buFont typeface="Arial"/>
              <a:buChar char="•"/>
            </a:pPr>
            <a:r>
              <a:rPr lang="en-US" sz="1200" dirty="0"/>
              <a:t>Display the plot.</a:t>
            </a:r>
          </a:p>
          <a:p>
            <a:pPr algn="just"/>
            <a:endParaRPr lang="en-US" sz="1200" dirty="0"/>
          </a:p>
          <a:p>
            <a:pPr algn="just"/>
            <a:r>
              <a:rPr lang="en-US" sz="1200" dirty="0"/>
              <a:t>This workflow will visually encode three variables—marital status, average age at death, and death count—into a single, interpretable bubble plot.</a:t>
            </a:r>
            <a:endParaRPr lang="en-US" sz="1200">
              <a:hlinkClick r:id="" action="ppaction://noaction"/>
            </a:endParaRPr>
          </a:p>
        </p:txBody>
      </p:sp>
    </p:spTree>
    <p:extLst>
      <p:ext uri="{BB962C8B-B14F-4D97-AF65-F5344CB8AC3E}">
        <p14:creationId xmlns:p14="http://schemas.microsoft.com/office/powerpoint/2010/main" val="3586876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2A697B82-942D-58DB-B53F-DA5D24DE3C43}"/>
              </a:ext>
            </a:extLst>
          </p:cNvPr>
          <p:cNvGraphicFramePr>
            <a:graphicFrameLocks noGrp="1"/>
          </p:cNvGraphicFramePr>
          <p:nvPr>
            <p:ph idx="1"/>
            <p:extLst>
              <p:ext uri="{D42A27DB-BD31-4B8C-83A1-F6EECF244321}">
                <p14:modId xmlns:p14="http://schemas.microsoft.com/office/powerpoint/2010/main" val="2296937016"/>
              </p:ext>
            </p:extLst>
          </p:nvPr>
        </p:nvGraphicFramePr>
        <p:xfrm>
          <a:off x="363892" y="83470"/>
          <a:ext cx="11526419" cy="67873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7616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69CBB5-A7C6-441B-E041-59FC893B29E1}"/>
              </a:ext>
            </a:extLst>
          </p:cNvPr>
          <p:cNvSpPr>
            <a:spLocks noGrp="1"/>
          </p:cNvSpPr>
          <p:nvPr>
            <p:ph type="title"/>
          </p:nvPr>
        </p:nvSpPr>
        <p:spPr>
          <a:xfrm>
            <a:off x="6739128" y="638089"/>
            <a:ext cx="4818888" cy="1159302"/>
          </a:xfrm>
        </p:spPr>
        <p:txBody>
          <a:bodyPr vert="horz" lIns="91440" tIns="45720" rIns="91440" bIns="45720" rtlCol="0" anchor="b">
            <a:normAutofit/>
          </a:bodyPr>
          <a:lstStyle/>
          <a:p>
            <a:r>
              <a:rPr lang="en-US" sz="5400" kern="1200">
                <a:solidFill>
                  <a:schemeClr val="tx1"/>
                </a:solidFill>
                <a:latin typeface="+mj-lt"/>
                <a:ea typeface="+mj-ea"/>
                <a:cs typeface="+mj-cs"/>
              </a:rPr>
              <a:t>Visualization:</a:t>
            </a:r>
          </a:p>
        </p:txBody>
      </p:sp>
      <p:pic>
        <p:nvPicPr>
          <p:cNvPr id="4" name="Content Placeholder 3" descr="A graph with blue circles and white text&#10;&#10;AI-generated content may be incorrect.">
            <a:extLst>
              <a:ext uri="{FF2B5EF4-FFF2-40B4-BE49-F238E27FC236}">
                <a16:creationId xmlns:a16="http://schemas.microsoft.com/office/drawing/2014/main" id="{FBD378A0-1102-895E-697F-9A39EC67D652}"/>
              </a:ext>
            </a:extLst>
          </p:cNvPr>
          <p:cNvPicPr>
            <a:picLocks noGrp="1" noChangeAspect="1"/>
          </p:cNvPicPr>
          <p:nvPr>
            <p:ph idx="1"/>
          </p:nvPr>
        </p:nvPicPr>
        <p:blipFill>
          <a:blip r:embed="rId2"/>
          <a:stretch>
            <a:fillRect/>
          </a:stretch>
        </p:blipFill>
        <p:spPr>
          <a:xfrm>
            <a:off x="95722" y="1494282"/>
            <a:ext cx="6003253" cy="3551937"/>
          </a:xfrm>
          <a:prstGeom prst="rect">
            <a:avLst/>
          </a:prstGeom>
        </p:spPr>
      </p:pic>
      <p:sp>
        <p:nvSpPr>
          <p:cNvPr id="12"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62672A-4DE4-06E3-5475-481F3F81A8A8}"/>
              </a:ext>
            </a:extLst>
          </p:cNvPr>
          <p:cNvSpPr txBox="1"/>
          <p:nvPr/>
        </p:nvSpPr>
        <p:spPr>
          <a:xfrm>
            <a:off x="6739128" y="2664886"/>
            <a:ext cx="4818888" cy="355078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b="1" dirty="0"/>
              <a:t>Conclusions</a:t>
            </a:r>
            <a:r>
              <a:rPr lang="en-US" sz="2000" dirty="0"/>
              <a:t>:​</a:t>
            </a:r>
          </a:p>
          <a:p>
            <a:pPr indent="-228600">
              <a:lnSpc>
                <a:spcPct val="90000"/>
              </a:lnSpc>
              <a:spcAft>
                <a:spcPts val="600"/>
              </a:spcAft>
              <a:buFont typeface="Arial" panose="020B0604020202020204" pitchFamily="34" charset="0"/>
              <a:buChar char="•"/>
            </a:pPr>
            <a:endParaRPr lang="en-US" sz="2000" dirty="0"/>
          </a:p>
          <a:p>
            <a:pPr algn="just">
              <a:lnSpc>
                <a:spcPct val="90000"/>
              </a:lnSpc>
              <a:spcAft>
                <a:spcPts val="600"/>
              </a:spcAft>
            </a:pPr>
            <a:r>
              <a:rPr lang="en-US" sz="2000"/>
              <a:t>Married individuals likely benefit from stronger social and emotional support, which may delay mortality even during early critical illness. Those listed as single or divorced/separated often showed earlier average age of death—possibly due to loneliness, stress, or poor health adherence. Widowed Group: Though older (expected), their mortality can reflect loss of companionship impact.</a:t>
            </a:r>
          </a:p>
        </p:txBody>
      </p:sp>
    </p:spTree>
    <p:extLst>
      <p:ext uri="{BB962C8B-B14F-4D97-AF65-F5344CB8AC3E}">
        <p14:creationId xmlns:p14="http://schemas.microsoft.com/office/powerpoint/2010/main" val="2065851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449E48-AA7E-9CD0-93DA-D571530A3D93}"/>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B89777E-89DA-8A7D-F10D-229D244819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ED58A26-1A78-60A7-2BA6-57B955807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FFF957EA-714F-3B07-E0FD-91ECDD02BA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3106733D-71C6-04B7-27E8-3FE4E2397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5A51C26B-D965-C4E8-56A8-B1127657E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2D16B019-45BB-ECD2-FC19-29B629380A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6B2D174-4EEF-8393-E09F-D6E06DFC9A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8F86587A-E519-0D54-77D5-22D6903F8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13659B00-0FDA-C29C-7E22-77E99507A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C314336F-5648-1114-5C58-10A7BFA4A9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9C06580C-40CA-8204-0028-41DF6B089AE7}"/>
              </a:ext>
            </a:extLst>
          </p:cNvPr>
          <p:cNvSpPr>
            <a:spLocks noGrp="1"/>
          </p:cNvSpPr>
          <p:nvPr>
            <p:ph type="title"/>
          </p:nvPr>
        </p:nvSpPr>
        <p:spPr>
          <a:xfrm>
            <a:off x="3306443" y="2272407"/>
            <a:ext cx="5760846" cy="2310312"/>
          </a:xfrm>
        </p:spPr>
        <p:txBody>
          <a:bodyPr vert="horz" lIns="91440" tIns="45720" rIns="91440" bIns="45720" rtlCol="0" anchor="b">
            <a:normAutofit/>
          </a:bodyPr>
          <a:lstStyle/>
          <a:p>
            <a:pPr algn="ctr"/>
            <a:r>
              <a:rPr lang="en-US" sz="4800" dirty="0">
                <a:solidFill>
                  <a:schemeClr val="tx2"/>
                </a:solidFill>
                <a:ea typeface="+mj-lt"/>
                <a:cs typeface="+mj-lt"/>
              </a:rPr>
              <a:t>Load files form Google Drive</a:t>
            </a:r>
            <a:endParaRPr lang="en-US" dirty="0">
              <a:solidFill>
                <a:schemeClr val="tx2"/>
              </a:solidFill>
            </a:endParaRPr>
          </a:p>
        </p:txBody>
      </p:sp>
    </p:spTree>
    <p:extLst>
      <p:ext uri="{BB962C8B-B14F-4D97-AF65-F5344CB8AC3E}">
        <p14:creationId xmlns:p14="http://schemas.microsoft.com/office/powerpoint/2010/main" val="2043733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5A18-B71B-C189-A872-338C1E1332BD}"/>
              </a:ext>
            </a:extLst>
          </p:cNvPr>
          <p:cNvSpPr>
            <a:spLocks noGrp="1"/>
          </p:cNvSpPr>
          <p:nvPr>
            <p:ph type="title"/>
          </p:nvPr>
        </p:nvSpPr>
        <p:spPr/>
        <p:txBody>
          <a:bodyPr vert="horz" lIns="91440" tIns="45720" rIns="91440" bIns="45720" rtlCol="0" anchor="ctr">
            <a:noAutofit/>
          </a:bodyPr>
          <a:lstStyle/>
          <a:p>
            <a:pPr algn="just"/>
            <a:r>
              <a:rPr lang="en-US" sz="2000" dirty="0">
                <a:latin typeface="Consolas"/>
              </a:rPr>
              <a:t>df_4019_radiology_notes.csv</a:t>
            </a:r>
            <a:r>
              <a:rPr lang="en-US" sz="2000" dirty="0">
                <a:ea typeface="+mj-lt"/>
                <a:cs typeface="+mj-lt"/>
              </a:rPr>
              <a:t> is a pre-filtered CSV file containing records with the ICD-9 code </a:t>
            </a:r>
            <a:r>
              <a:rPr lang="en-US" sz="2000" b="1" dirty="0">
                <a:ea typeface="+mj-lt"/>
                <a:cs typeface="+mj-lt"/>
              </a:rPr>
              <a:t>4019</a:t>
            </a:r>
            <a:r>
              <a:rPr lang="en-US" sz="2000" dirty="0">
                <a:ea typeface="+mj-lt"/>
                <a:cs typeface="+mj-lt"/>
              </a:rPr>
              <a:t> (Hypertension), specifically filtered for </a:t>
            </a:r>
            <a:r>
              <a:rPr lang="en-US" sz="2000" b="1" dirty="0">
                <a:ea typeface="+mj-lt"/>
                <a:cs typeface="+mj-lt"/>
              </a:rPr>
              <a:t>Radiology </a:t>
            </a:r>
            <a:r>
              <a:rPr lang="en-US" sz="2000" dirty="0">
                <a:ea typeface="+mj-lt"/>
                <a:cs typeface="+mj-lt"/>
              </a:rPr>
              <a:t>events. The source of this data is the </a:t>
            </a:r>
            <a:r>
              <a:rPr lang="en-US" sz="2000" b="1" dirty="0">
                <a:ea typeface="+mj-lt"/>
                <a:cs typeface="+mj-lt"/>
              </a:rPr>
              <a:t>NOTEEVENTS</a:t>
            </a:r>
            <a:r>
              <a:rPr lang="en-US" sz="2000" dirty="0">
                <a:ea typeface="+mj-lt"/>
                <a:cs typeface="+mj-lt"/>
              </a:rPr>
              <a:t> table from the </a:t>
            </a:r>
            <a:r>
              <a:rPr lang="en-US" sz="2000" b="1" dirty="0">
                <a:ea typeface="+mj-lt"/>
                <a:cs typeface="+mj-lt"/>
              </a:rPr>
              <a:t>MIMIC-III database</a:t>
            </a:r>
            <a:r>
              <a:rPr lang="en-US" sz="2000" dirty="0">
                <a:ea typeface="+mj-lt"/>
                <a:cs typeface="+mj-lt"/>
              </a:rPr>
              <a:t>.</a:t>
            </a:r>
            <a:endParaRPr lang="en-US" sz="2000" dirty="0"/>
          </a:p>
        </p:txBody>
      </p:sp>
      <p:pic>
        <p:nvPicPr>
          <p:cNvPr id="10" name="Content Placeholder 9" descr="A screenshot of a computer&#10;&#10;AI-generated content may be incorrect.">
            <a:extLst>
              <a:ext uri="{FF2B5EF4-FFF2-40B4-BE49-F238E27FC236}">
                <a16:creationId xmlns:a16="http://schemas.microsoft.com/office/drawing/2014/main" id="{025DB21E-0FF1-9D4B-24FD-ED4D1562DA61}"/>
              </a:ext>
            </a:extLst>
          </p:cNvPr>
          <p:cNvPicPr>
            <a:picLocks noGrp="1" noChangeAspect="1"/>
          </p:cNvPicPr>
          <p:nvPr>
            <p:ph idx="1"/>
          </p:nvPr>
        </p:nvPicPr>
        <p:blipFill>
          <a:blip r:embed="rId2"/>
          <a:stretch>
            <a:fillRect/>
          </a:stretch>
        </p:blipFill>
        <p:spPr>
          <a:xfrm>
            <a:off x="614473" y="1853540"/>
            <a:ext cx="10737975" cy="4761302"/>
          </a:xfrm>
          <a:prstGeom prst="rect">
            <a:avLst/>
          </a:prstGeom>
        </p:spPr>
      </p:pic>
    </p:spTree>
    <p:extLst>
      <p:ext uri="{BB962C8B-B14F-4D97-AF65-F5344CB8AC3E}">
        <p14:creationId xmlns:p14="http://schemas.microsoft.com/office/powerpoint/2010/main" val="1572310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41B1AE-3A8A-E2DA-34B4-A834E3503D7C}"/>
              </a:ext>
            </a:extLst>
          </p:cNvPr>
          <p:cNvPicPr>
            <a:picLocks noChangeAspect="1"/>
          </p:cNvPicPr>
          <p:nvPr/>
        </p:nvPicPr>
        <p:blipFill>
          <a:blip r:embed="rId2">
            <a:duotone>
              <a:schemeClr val="bg2">
                <a:shade val="45000"/>
                <a:satMod val="135000"/>
              </a:schemeClr>
              <a:prstClr val="white"/>
            </a:duotone>
          </a:blip>
          <a:srcRect t="9090" r="11386" b="7"/>
          <a:stretch>
            <a:fill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DC63C9-3525-B993-A1FC-7AFCCC7F703E}"/>
              </a:ext>
            </a:extLst>
          </p:cNvPr>
          <p:cNvSpPr>
            <a:spLocks noGrp="1"/>
          </p:cNvSpPr>
          <p:nvPr>
            <p:ph type="title"/>
          </p:nvPr>
        </p:nvSpPr>
        <p:spPr>
          <a:xfrm>
            <a:off x="838200" y="365125"/>
            <a:ext cx="10515600" cy="1325563"/>
          </a:xfrm>
        </p:spPr>
        <p:txBody>
          <a:bodyPr>
            <a:normAutofit/>
          </a:bodyPr>
          <a:lstStyle/>
          <a:p>
            <a:pPr algn="ctr"/>
            <a:r>
              <a:rPr lang="en-US" b="1" dirty="0">
                <a:latin typeface="Aptos"/>
              </a:rPr>
              <a:t>Steps to Load a CSV from Google Drive in Google </a:t>
            </a:r>
            <a:r>
              <a:rPr lang="en-US" b="1" dirty="0" err="1">
                <a:latin typeface="Aptos"/>
              </a:rPr>
              <a:t>Colab</a:t>
            </a:r>
            <a:endParaRPr lang="en-US" b="1" dirty="0"/>
          </a:p>
        </p:txBody>
      </p:sp>
      <p:graphicFrame>
        <p:nvGraphicFramePr>
          <p:cNvPr id="5" name="Content Placeholder 2">
            <a:extLst>
              <a:ext uri="{FF2B5EF4-FFF2-40B4-BE49-F238E27FC236}">
                <a16:creationId xmlns:a16="http://schemas.microsoft.com/office/drawing/2014/main" id="{DC3F8873-235B-FCD5-6DE7-7145221058B5}"/>
              </a:ext>
            </a:extLst>
          </p:cNvPr>
          <p:cNvGraphicFramePr>
            <a:graphicFrameLocks noGrp="1"/>
          </p:cNvGraphicFramePr>
          <p:nvPr>
            <p:ph idx="1"/>
            <p:extLst>
              <p:ext uri="{D42A27DB-BD31-4B8C-83A1-F6EECF244321}">
                <p14:modId xmlns:p14="http://schemas.microsoft.com/office/powerpoint/2010/main" val="13251682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919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DBFD14-C3E1-73E2-832C-21B21E164C6B}"/>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68EE99-268C-0799-E01F-0F44EB37D3BA}"/>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Clean and Tokenize</a:t>
            </a:r>
          </a:p>
        </p:txBody>
      </p:sp>
      <p:sp>
        <p:nvSpPr>
          <p:cNvPr id="29" name="Rectangle 28">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676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3F64-FDB0-3D96-4464-FAA5E13D5A81}"/>
              </a:ext>
            </a:extLst>
          </p:cNvPr>
          <p:cNvSpPr>
            <a:spLocks noGrp="1"/>
          </p:cNvSpPr>
          <p:nvPr>
            <p:ph type="title"/>
          </p:nvPr>
        </p:nvSpPr>
        <p:spPr>
          <a:xfrm>
            <a:off x="330200" y="222529"/>
            <a:ext cx="10515600" cy="1325563"/>
          </a:xfrm>
        </p:spPr>
        <p:txBody>
          <a:bodyPr/>
          <a:lstStyle/>
          <a:p>
            <a:r>
              <a:rPr lang="en-US" dirty="0"/>
              <a:t>Clean and Tokenize Texts</a:t>
            </a:r>
          </a:p>
        </p:txBody>
      </p:sp>
      <p:pic>
        <p:nvPicPr>
          <p:cNvPr id="4" name="Content Placeholder 3" descr="A screenshot of a computer program&#10;&#10;AI-generated content may be incorrect.">
            <a:extLst>
              <a:ext uri="{FF2B5EF4-FFF2-40B4-BE49-F238E27FC236}">
                <a16:creationId xmlns:a16="http://schemas.microsoft.com/office/drawing/2014/main" id="{FD3ED071-3319-E09B-9D1D-03136FF2E921}"/>
              </a:ext>
            </a:extLst>
          </p:cNvPr>
          <p:cNvPicPr>
            <a:picLocks noGrp="1" noChangeAspect="1"/>
          </p:cNvPicPr>
          <p:nvPr>
            <p:ph idx="1"/>
          </p:nvPr>
        </p:nvPicPr>
        <p:blipFill>
          <a:blip r:embed="rId2"/>
          <a:stretch>
            <a:fillRect/>
          </a:stretch>
        </p:blipFill>
        <p:spPr>
          <a:xfrm>
            <a:off x="835094" y="1544411"/>
            <a:ext cx="4752383" cy="4351338"/>
          </a:xfrm>
          <a:prstGeom prst="rect">
            <a:avLst/>
          </a:prstGeom>
        </p:spPr>
      </p:pic>
      <p:sp>
        <p:nvSpPr>
          <p:cNvPr id="5" name="TextBox 4">
            <a:extLst>
              <a:ext uri="{FF2B5EF4-FFF2-40B4-BE49-F238E27FC236}">
                <a16:creationId xmlns:a16="http://schemas.microsoft.com/office/drawing/2014/main" id="{C74029D9-7BE5-F3AA-A5C8-D79262B71B24}"/>
              </a:ext>
            </a:extLst>
          </p:cNvPr>
          <p:cNvSpPr txBox="1"/>
          <p:nvPr/>
        </p:nvSpPr>
        <p:spPr>
          <a:xfrm>
            <a:off x="6203839" y="223698"/>
            <a:ext cx="5773375"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b="1" dirty="0"/>
              <a:t>Library Imports (Lines 1–13)</a:t>
            </a:r>
            <a:endParaRPr lang="en-US"/>
          </a:p>
          <a:p>
            <a:pPr marL="0" lvl="1" algn="just"/>
            <a:r>
              <a:rPr lang="en-US" sz="1200" dirty="0"/>
              <a:t>Imports essential NLP and data processing libraries like spacy, re, string, and Counter. pandas and </a:t>
            </a:r>
            <a:r>
              <a:rPr lang="en-US" sz="1200" err="1"/>
              <a:t>numpy</a:t>
            </a:r>
            <a:r>
              <a:rPr lang="en-US" sz="1200" dirty="0"/>
              <a:t> are included for </a:t>
            </a:r>
            <a:r>
              <a:rPr lang="en-US" sz="1200" err="1"/>
              <a:t>dataframe</a:t>
            </a:r>
            <a:r>
              <a:rPr lang="en-US" sz="1200" dirty="0"/>
              <a:t> operations and numerical tasks. Some optional </a:t>
            </a:r>
            <a:r>
              <a:rPr lang="en-US" sz="1200" err="1"/>
              <a:t>SpaCy</a:t>
            </a:r>
            <a:r>
              <a:rPr lang="en-US" sz="1200" dirty="0"/>
              <a:t> components (</a:t>
            </a:r>
            <a:r>
              <a:rPr lang="en-US" sz="1200" err="1"/>
              <a:t>EntityRuler</a:t>
            </a:r>
            <a:r>
              <a:rPr lang="en-US" sz="1200" dirty="0"/>
              <a:t>, </a:t>
            </a:r>
            <a:r>
              <a:rPr lang="en-US" sz="1200" err="1"/>
              <a:t>DocBin</a:t>
            </a:r>
            <a:r>
              <a:rPr lang="en-US" sz="1200" dirty="0"/>
              <a:t>) are commented out but can be used for advanced customization.</a:t>
            </a:r>
          </a:p>
          <a:p>
            <a:pPr algn="just"/>
            <a:endParaRPr lang="en-US" sz="1200" b="1" dirty="0"/>
          </a:p>
          <a:p>
            <a:pPr algn="just"/>
            <a:r>
              <a:rPr lang="en-US" sz="1200" b="1" dirty="0"/>
              <a:t>Loading </a:t>
            </a:r>
            <a:r>
              <a:rPr lang="en-US" sz="1200" b="1" err="1"/>
              <a:t>SpaCy</a:t>
            </a:r>
            <a:r>
              <a:rPr lang="en-US" sz="1200" b="1" dirty="0"/>
              <a:t> Language Model (Line 13)</a:t>
            </a:r>
            <a:endParaRPr lang="en-US"/>
          </a:p>
          <a:p>
            <a:pPr marL="0" lvl="1" algn="just"/>
            <a:r>
              <a:rPr lang="en-US" sz="1200" dirty="0"/>
              <a:t>Loads the </a:t>
            </a:r>
            <a:r>
              <a:rPr lang="en-US" sz="1200" err="1"/>
              <a:t>en_core_web_sm</a:t>
            </a:r>
            <a:r>
              <a:rPr lang="en-US" sz="1200" dirty="0"/>
              <a:t> model for English NLP tasks.</a:t>
            </a:r>
          </a:p>
          <a:p>
            <a:pPr marL="0" lvl="1" algn="just"/>
            <a:r>
              <a:rPr lang="en-US" sz="1200" dirty="0"/>
              <a:t>You can replace this with a more medically tuned model like </a:t>
            </a:r>
            <a:r>
              <a:rPr lang="en-US" sz="1200" err="1"/>
              <a:t>medSpaCy</a:t>
            </a:r>
            <a:r>
              <a:rPr lang="en-US" sz="1200" dirty="0"/>
              <a:t> if available.</a:t>
            </a:r>
          </a:p>
          <a:p>
            <a:pPr lvl="1" algn="just"/>
            <a:endParaRPr lang="en-US" sz="1200" dirty="0"/>
          </a:p>
          <a:p>
            <a:pPr algn="just"/>
            <a:r>
              <a:rPr lang="en-US" sz="1200" b="1" dirty="0"/>
              <a:t>Stop Words Setup (Line 14)</a:t>
            </a:r>
          </a:p>
          <a:p>
            <a:pPr marL="0" lvl="1" algn="just"/>
            <a:r>
              <a:rPr lang="en-US" sz="1200" dirty="0"/>
              <a:t>Retrieves default English stop words (e.g., “the,” “is,” “in”) from </a:t>
            </a:r>
            <a:r>
              <a:rPr lang="en-US" sz="1200" err="1"/>
              <a:t>SpaCy</a:t>
            </a:r>
            <a:r>
              <a:rPr lang="en-US" sz="1200" dirty="0"/>
              <a:t> for later filtering.</a:t>
            </a:r>
          </a:p>
          <a:p>
            <a:pPr lvl="1" algn="just"/>
            <a:endParaRPr lang="en-US" sz="1200" dirty="0"/>
          </a:p>
          <a:p>
            <a:r>
              <a:rPr lang="en-US" sz="1200" b="1" dirty="0"/>
              <a:t>Token Cleaning Function: </a:t>
            </a:r>
            <a:r>
              <a:rPr lang="en-US" sz="1200" b="1" dirty="0" err="1"/>
              <a:t>clean_and_tokenize</a:t>
            </a:r>
            <a:r>
              <a:rPr lang="en-US" sz="1200" b="1" dirty="0"/>
              <a:t> </a:t>
            </a:r>
            <a:r>
              <a:rPr lang="en-US" sz="1200" dirty="0"/>
              <a:t>This custom function processes raw text through several steps</a:t>
            </a:r>
            <a:endParaRPr lang="en-US" dirty="0"/>
          </a:p>
          <a:p>
            <a:pPr marL="0"/>
            <a:endParaRPr lang="en-US" sz="1200" dirty="0"/>
          </a:p>
          <a:p>
            <a:pPr marL="0" lvl="1" algn="just"/>
            <a:r>
              <a:rPr lang="en-US" sz="1200" b="1" dirty="0"/>
              <a:t>Lowercase (Line 22)</a:t>
            </a:r>
            <a:r>
              <a:rPr lang="en-US" sz="1200" dirty="0"/>
              <a:t> – Converts all text to lowercase (if enabled).</a:t>
            </a:r>
          </a:p>
          <a:p>
            <a:pPr marL="0" lvl="1" algn="just"/>
            <a:endParaRPr lang="en-US" sz="1200" dirty="0"/>
          </a:p>
          <a:p>
            <a:pPr marL="0" lvl="1" algn="just"/>
            <a:r>
              <a:rPr lang="en-US" sz="1200" b="1" dirty="0" err="1"/>
              <a:t>SpaCy</a:t>
            </a:r>
            <a:r>
              <a:rPr lang="en-US" sz="1200" b="1" dirty="0"/>
              <a:t> Tokenization (Line 24)</a:t>
            </a:r>
            <a:r>
              <a:rPr lang="en-US" sz="1200" dirty="0"/>
              <a:t>  Breaks text into </a:t>
            </a:r>
            <a:r>
              <a:rPr lang="en-US" sz="1200" dirty="0" err="1"/>
              <a:t>SpaCy</a:t>
            </a:r>
            <a:r>
              <a:rPr lang="en-US" sz="1200" dirty="0"/>
              <a:t> Token objects.</a:t>
            </a:r>
          </a:p>
          <a:p>
            <a:pPr marL="0" lvl="1" algn="just"/>
            <a:r>
              <a:rPr lang="en-US" sz="1200" b="1" dirty="0"/>
              <a:t>Filtering Loop (Lines 27–36) </a:t>
            </a:r>
            <a:r>
              <a:rPr lang="en-US" sz="1200" dirty="0"/>
              <a:t>Removes stop words, punctuation, very short tokens (e.g., length &lt; 2), digits, and spaces. Only keeps the </a:t>
            </a:r>
            <a:r>
              <a:rPr lang="en-US" sz="1200" b="1" dirty="0"/>
              <a:t>lemma</a:t>
            </a:r>
            <a:r>
              <a:rPr lang="en-US" sz="1200" dirty="0"/>
              <a:t> (base form) of each remaining token, with whitespace stripped.</a:t>
            </a:r>
          </a:p>
          <a:p>
            <a:pPr marL="0" lvl="1" algn="just"/>
            <a:endParaRPr lang="en-US" sz="1200" dirty="0"/>
          </a:p>
          <a:p>
            <a:pPr marL="0" lvl="1" algn="just"/>
            <a:r>
              <a:rPr lang="en-US" sz="1200" b="1" dirty="0"/>
              <a:t>Join Clean Tokens (Line 39)</a:t>
            </a:r>
            <a:r>
              <a:rPr lang="en-US" sz="1200" dirty="0"/>
              <a:t> – Converts the cleaned list of tokens back to a single string.</a:t>
            </a:r>
          </a:p>
          <a:p>
            <a:pPr algn="just"/>
            <a:endParaRPr lang="en-US" sz="1200" b="1" dirty="0"/>
          </a:p>
          <a:p>
            <a:pPr algn="just"/>
            <a:r>
              <a:rPr lang="en-US" sz="1200" b="1" dirty="0"/>
              <a:t>Apply Cleaning to </a:t>
            </a:r>
            <a:r>
              <a:rPr lang="en-US" sz="1200" b="1" dirty="0" err="1"/>
              <a:t>DataFrame</a:t>
            </a:r>
            <a:r>
              <a:rPr lang="en-US" sz="1200" b="1" dirty="0"/>
              <a:t> Column (Line 41)</a:t>
            </a:r>
            <a:endParaRPr lang="en-US"/>
          </a:p>
          <a:p>
            <a:pPr marL="0" lvl="1" algn="just"/>
            <a:r>
              <a:rPr lang="en-US" sz="1200" dirty="0"/>
              <a:t>Applies the </a:t>
            </a:r>
            <a:r>
              <a:rPr lang="en-US" sz="1200" dirty="0" err="1"/>
              <a:t>clean_and_tokenize</a:t>
            </a:r>
            <a:r>
              <a:rPr lang="en-US" sz="1200" dirty="0"/>
              <a:t>() function to each row in the TEXT column of </a:t>
            </a:r>
            <a:r>
              <a:rPr lang="en-US" sz="1200" dirty="0" err="1"/>
              <a:t>df_copy</a:t>
            </a:r>
            <a:r>
              <a:rPr lang="en-US" sz="1200" dirty="0"/>
              <a:t>. Stores the output in a new column named '</a:t>
            </a:r>
            <a:r>
              <a:rPr lang="en-US" sz="1200" dirty="0" err="1"/>
              <a:t>cleaned_tokens</a:t>
            </a:r>
            <a:r>
              <a:rPr lang="en-US" sz="1200" dirty="0"/>
              <a:t>'</a:t>
            </a:r>
          </a:p>
        </p:txBody>
      </p:sp>
    </p:spTree>
    <p:extLst>
      <p:ext uri="{BB962C8B-B14F-4D97-AF65-F5344CB8AC3E}">
        <p14:creationId xmlns:p14="http://schemas.microsoft.com/office/powerpoint/2010/main" val="3750897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079D538-3A75-EBF5-9874-EAE3A4E1BD70}"/>
              </a:ext>
            </a:extLst>
          </p:cNvPr>
          <p:cNvPicPr>
            <a:picLocks noChangeAspect="1"/>
          </p:cNvPicPr>
          <p:nvPr/>
        </p:nvPicPr>
        <p:blipFill>
          <a:blip r:embed="rId2"/>
          <a:srcRect l="13007" r="34411" b="-4"/>
          <a:stretch>
            <a:fillRect/>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FE3F3F-A752-D4C5-85D5-0DB55DF496B3}"/>
              </a:ext>
            </a:extLst>
          </p:cNvPr>
          <p:cNvSpPr>
            <a:spLocks noGrp="1"/>
          </p:cNvSpPr>
          <p:nvPr>
            <p:ph type="title"/>
          </p:nvPr>
        </p:nvSpPr>
        <p:spPr>
          <a:xfrm>
            <a:off x="6115317" y="405685"/>
            <a:ext cx="5464968" cy="1559301"/>
          </a:xfrm>
        </p:spPr>
        <p:txBody>
          <a:bodyPr>
            <a:normAutofit/>
          </a:bodyPr>
          <a:lstStyle/>
          <a:p>
            <a:r>
              <a:rPr lang="en-US" sz="4000" dirty="0">
                <a:latin typeface="Aptos"/>
              </a:rPr>
              <a:t>Benefits of This Approach</a:t>
            </a:r>
            <a:endParaRPr lang="en-US" sz="4000" dirty="0"/>
          </a:p>
        </p:txBody>
      </p:sp>
      <p:sp>
        <p:nvSpPr>
          <p:cNvPr id="3" name="Content Placeholder 2">
            <a:extLst>
              <a:ext uri="{FF2B5EF4-FFF2-40B4-BE49-F238E27FC236}">
                <a16:creationId xmlns:a16="http://schemas.microsoft.com/office/drawing/2014/main" id="{B00507AB-3A07-7F43-564D-23269A31BF37}"/>
              </a:ext>
            </a:extLst>
          </p:cNvPr>
          <p:cNvSpPr>
            <a:spLocks noGrp="1"/>
          </p:cNvSpPr>
          <p:nvPr>
            <p:ph idx="1"/>
          </p:nvPr>
        </p:nvSpPr>
        <p:spPr>
          <a:xfrm>
            <a:off x="5063669" y="1553411"/>
            <a:ext cx="6922848" cy="5885368"/>
          </a:xfrm>
        </p:spPr>
        <p:txBody>
          <a:bodyPr vert="horz" lIns="91440" tIns="45720" rIns="91440" bIns="45720" rtlCol="0" anchor="ctr">
            <a:noAutofit/>
          </a:bodyPr>
          <a:lstStyle/>
          <a:p>
            <a:pPr marL="0" indent="0">
              <a:buNone/>
            </a:pPr>
            <a:endParaRPr lang="en-US" sz="1200" b="1" dirty="0">
              <a:latin typeface="Aptos"/>
            </a:endParaRPr>
          </a:p>
          <a:p>
            <a:pPr marL="0" indent="0">
              <a:buNone/>
            </a:pPr>
            <a:endParaRPr lang="en-US" sz="1200" dirty="0">
              <a:latin typeface="Aptos"/>
            </a:endParaRPr>
          </a:p>
        </p:txBody>
      </p:sp>
      <p:sp>
        <p:nvSpPr>
          <p:cNvPr id="4" name="TextBox 3">
            <a:extLst>
              <a:ext uri="{FF2B5EF4-FFF2-40B4-BE49-F238E27FC236}">
                <a16:creationId xmlns:a16="http://schemas.microsoft.com/office/drawing/2014/main" id="{BEB9075B-4A43-A475-E469-8394EE161BE2}"/>
              </a:ext>
            </a:extLst>
          </p:cNvPr>
          <p:cNvSpPr txBox="1"/>
          <p:nvPr/>
        </p:nvSpPr>
        <p:spPr>
          <a:xfrm>
            <a:off x="5276070" y="2441965"/>
            <a:ext cx="6833935"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ea typeface="+mn-lt"/>
                <a:cs typeface="+mn-lt"/>
              </a:rPr>
              <a:t>Tokenization with </a:t>
            </a:r>
            <a:r>
              <a:rPr lang="en-US" sz="1100" b="1" err="1">
                <a:ea typeface="+mn-lt"/>
                <a:cs typeface="+mn-lt"/>
              </a:rPr>
              <a:t>SpaCy</a:t>
            </a:r>
            <a:br>
              <a:rPr lang="en-US" sz="1100" b="1" dirty="0">
                <a:ea typeface="+mn-lt"/>
                <a:cs typeface="+mn-lt"/>
              </a:rPr>
            </a:br>
            <a:r>
              <a:rPr lang="en-US" sz="1100" b="1" dirty="0">
                <a:ea typeface="+mn-lt"/>
                <a:cs typeface="+mn-lt"/>
              </a:rPr>
              <a:t>This uses a powerful natural language processing engine that understands the structure of language. It breaks down text into tokens, identifies their lemmas (base forms), and can recognize parts of speech and named entities.</a:t>
            </a:r>
            <a:endParaRPr lang="en-US" sz="1100" b="1" dirty="0"/>
          </a:p>
          <a:p>
            <a:endParaRPr lang="en-US" sz="1100" b="1" dirty="0">
              <a:ea typeface="+mn-lt"/>
              <a:cs typeface="+mn-lt"/>
            </a:endParaRPr>
          </a:p>
          <a:p>
            <a:r>
              <a:rPr lang="en-US" sz="1100" b="1" dirty="0">
                <a:ea typeface="+mn-lt"/>
                <a:cs typeface="+mn-lt"/>
              </a:rPr>
              <a:t>Lowercasing &amp; Stopword Removal</a:t>
            </a:r>
            <a:br>
              <a:rPr lang="en-US" sz="1100" b="1" dirty="0">
                <a:ea typeface="+mn-lt"/>
                <a:cs typeface="+mn-lt"/>
              </a:rPr>
            </a:br>
            <a:r>
              <a:rPr lang="en-US" sz="1100" b="1" dirty="0">
                <a:ea typeface="+mn-lt"/>
                <a:cs typeface="+mn-lt"/>
              </a:rPr>
              <a:t> Converting text to lowercase ensures consistency, and removing common stop words (like “the,” “is,” “and”) reduces noise in the data. This helps in improving the clarity of models and visualizations.</a:t>
            </a:r>
            <a:endParaRPr lang="en-US" sz="1100" b="1" dirty="0"/>
          </a:p>
          <a:p>
            <a:endParaRPr lang="en-US" sz="1100" b="1" dirty="0">
              <a:ea typeface="+mn-lt"/>
              <a:cs typeface="+mn-lt"/>
            </a:endParaRPr>
          </a:p>
          <a:p>
            <a:r>
              <a:rPr lang="en-US" sz="1100" b="1" dirty="0">
                <a:ea typeface="+mn-lt"/>
                <a:cs typeface="+mn-lt"/>
              </a:rPr>
              <a:t>Lemmatization</a:t>
            </a:r>
            <a:br>
              <a:rPr lang="en-US" sz="1100" b="1" dirty="0">
                <a:ea typeface="+mn-lt"/>
                <a:cs typeface="+mn-lt"/>
              </a:rPr>
            </a:br>
            <a:r>
              <a:rPr lang="en-US" sz="1100" b="1" dirty="0">
                <a:ea typeface="+mn-lt"/>
                <a:cs typeface="+mn-lt"/>
              </a:rPr>
              <a:t>Lemmatizing words reduces them to their root forms—for example, “running” becomes “run.” This helps in grouping similar words together and provides more meaningful insights during analysis.</a:t>
            </a:r>
            <a:endParaRPr lang="en-US" sz="1100" b="1" dirty="0"/>
          </a:p>
          <a:p>
            <a:endParaRPr lang="en-US" sz="1100" b="1" dirty="0">
              <a:ea typeface="+mn-lt"/>
              <a:cs typeface="+mn-lt"/>
            </a:endParaRPr>
          </a:p>
          <a:p>
            <a:r>
              <a:rPr lang="en-US" sz="1100" b="1" dirty="0">
                <a:ea typeface="+mn-lt"/>
                <a:cs typeface="+mn-lt"/>
              </a:rPr>
              <a:t>Punctuation &amp; Digit Removal</a:t>
            </a:r>
            <a:br>
              <a:rPr lang="en-US" sz="1100" b="1" dirty="0">
                <a:ea typeface="+mn-lt"/>
                <a:cs typeface="+mn-lt"/>
              </a:rPr>
            </a:br>
            <a:r>
              <a:rPr lang="en-US" sz="1100" b="1" dirty="0">
                <a:ea typeface="+mn-lt"/>
                <a:cs typeface="+mn-lt"/>
              </a:rPr>
              <a:t>Removing punctuation and numbers strips out irrelevant characters that don’t contribute to the semantic meaning of the text.</a:t>
            </a:r>
            <a:endParaRPr lang="en-US" sz="1100" dirty="0"/>
          </a:p>
          <a:p>
            <a:endParaRPr lang="en-US" sz="1100" b="1" dirty="0">
              <a:ea typeface="+mn-lt"/>
              <a:cs typeface="+mn-lt"/>
            </a:endParaRPr>
          </a:p>
          <a:p>
            <a:r>
              <a:rPr lang="en-US" sz="1100" b="1" dirty="0">
                <a:ea typeface="+mn-lt"/>
                <a:cs typeface="+mn-lt"/>
              </a:rPr>
              <a:t>Minimum Token Length Filtering</a:t>
            </a:r>
            <a:br>
              <a:rPr lang="en-US" sz="1100" b="1" dirty="0">
                <a:ea typeface="+mn-lt"/>
                <a:cs typeface="+mn-lt"/>
              </a:rPr>
            </a:br>
            <a:r>
              <a:rPr lang="en-US" sz="1100" b="1" dirty="0">
                <a:ea typeface="+mn-lt"/>
                <a:cs typeface="+mn-lt"/>
              </a:rPr>
              <a:t>This step helps eliminate short, often meaningless fragments (like “a” or “x”) which are not useful in text analysis.</a:t>
            </a:r>
            <a:endParaRPr lang="en-US" sz="1100" dirty="0"/>
          </a:p>
          <a:p>
            <a:endParaRPr lang="en-US" sz="1100" b="1" dirty="0">
              <a:ea typeface="+mn-lt"/>
              <a:cs typeface="+mn-lt"/>
            </a:endParaRPr>
          </a:p>
          <a:p>
            <a:r>
              <a:rPr lang="en-US" sz="1100" b="1" dirty="0">
                <a:ea typeface="+mn-lt"/>
                <a:cs typeface="+mn-lt"/>
              </a:rPr>
              <a:t>Result: Cleaned Text</a:t>
            </a:r>
            <a:br>
              <a:rPr lang="en-US" sz="1100" b="1" dirty="0">
                <a:ea typeface="+mn-lt"/>
                <a:cs typeface="+mn-lt"/>
              </a:rPr>
            </a:br>
            <a:r>
              <a:rPr lang="en-US" sz="1100" b="1" dirty="0">
                <a:ea typeface="+mn-lt"/>
                <a:cs typeface="+mn-lt"/>
              </a:rPr>
              <a:t>The final output is a cleaned, structured version of the original text. This dramatically improves the quality and accuracy of downstream tasks such as keyword extraction, topic modeling, and word embeddings.</a:t>
            </a:r>
            <a:endParaRPr lang="en-US" sz="1100" dirty="0"/>
          </a:p>
          <a:p>
            <a:pPr algn="l"/>
            <a:endParaRPr lang="en-US" sz="1100" dirty="0"/>
          </a:p>
        </p:txBody>
      </p:sp>
    </p:spTree>
    <p:extLst>
      <p:ext uri="{BB962C8B-B14F-4D97-AF65-F5344CB8AC3E}">
        <p14:creationId xmlns:p14="http://schemas.microsoft.com/office/powerpoint/2010/main" val="609289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9E0C07-1901-9DCA-C447-7E06EA43713E}"/>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A9CE8FE-15F8-B0BE-50B4-A98694CAD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Freeform: Shape 24">
            <a:extLst>
              <a:ext uri="{FF2B5EF4-FFF2-40B4-BE49-F238E27FC236}">
                <a16:creationId xmlns:a16="http://schemas.microsoft.com/office/drawing/2014/main" id="{63400660-E1CF-D0C7-ED18-7B72C9BB8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6BE16CE8-4A07-F688-65ED-F6613920A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044BC0-5AE3-198E-48E5-26E53CF57B1D}"/>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dirty="0"/>
              <a:t>Named Entity Recognition (NER)</a:t>
            </a:r>
            <a:endParaRPr lang="en-US" dirty="0">
              <a:ea typeface="+mj-ea"/>
              <a:cs typeface="+mj-cs"/>
            </a:endParaRPr>
          </a:p>
        </p:txBody>
      </p:sp>
      <p:sp>
        <p:nvSpPr>
          <p:cNvPr id="29" name="Rectangle 28">
            <a:extLst>
              <a:ext uri="{FF2B5EF4-FFF2-40B4-BE49-F238E27FC236}">
                <a16:creationId xmlns:a16="http://schemas.microsoft.com/office/drawing/2014/main" id="{2049782B-E08F-F43D-F30E-B74784D28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497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1AD538-0748-9A22-59EF-FF3E56893F7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400" dirty="0">
                <a:solidFill>
                  <a:srgbClr val="FFFFFF"/>
                </a:solidFill>
              </a:rPr>
              <a:t>NER</a:t>
            </a:r>
            <a:r>
              <a:rPr lang="en-US" sz="1400" kern="1200" dirty="0">
                <a:solidFill>
                  <a:srgbClr val="FFFFFF"/>
                </a:solidFill>
                <a:latin typeface="+mj-lt"/>
                <a:ea typeface="+mj-ea"/>
                <a:cs typeface="+mj-cs"/>
              </a:rPr>
              <a:t> </a:t>
            </a:r>
            <a:r>
              <a:rPr lang="en-US" sz="1400" dirty="0">
                <a:solidFill>
                  <a:srgbClr val="FFFFFF"/>
                </a:solidFill>
              </a:rPr>
              <a:t>helps </a:t>
            </a:r>
            <a:r>
              <a:rPr lang="en-US" sz="1400" kern="1200" dirty="0">
                <a:solidFill>
                  <a:srgbClr val="FFFFFF"/>
                </a:solidFill>
                <a:latin typeface="+mj-lt"/>
                <a:ea typeface="+mj-ea"/>
                <a:cs typeface="+mj-cs"/>
              </a:rPr>
              <a:t>you quickly inspect </a:t>
            </a:r>
            <a:r>
              <a:rPr lang="en-US" sz="1400" dirty="0">
                <a:solidFill>
                  <a:srgbClr val="FFFFFF"/>
                </a:solidFill>
              </a:rPr>
              <a:t>in</a:t>
            </a:r>
            <a:r>
              <a:rPr lang="en-US" sz="1400" kern="1200" dirty="0">
                <a:solidFill>
                  <a:srgbClr val="FFFFFF"/>
                </a:solidFill>
                <a:latin typeface="+mj-lt"/>
                <a:ea typeface="+mj-ea"/>
                <a:cs typeface="+mj-cs"/>
              </a:rPr>
              <a:t> recognizing and labeling entities in your notes, and visually highlights them for manual review or further analysis</a:t>
            </a:r>
          </a:p>
        </p:txBody>
      </p:sp>
      <p:pic>
        <p:nvPicPr>
          <p:cNvPr id="4" name="Content Placeholder 3" descr="A screenshot of a text&#10;&#10;AI-generated content may be incorrect.">
            <a:extLst>
              <a:ext uri="{FF2B5EF4-FFF2-40B4-BE49-F238E27FC236}">
                <a16:creationId xmlns:a16="http://schemas.microsoft.com/office/drawing/2014/main" id="{A6815010-3BA6-A634-CD64-719ECA0DC7A3}"/>
              </a:ext>
            </a:extLst>
          </p:cNvPr>
          <p:cNvPicPr>
            <a:picLocks noGrp="1" noChangeAspect="1"/>
          </p:cNvPicPr>
          <p:nvPr>
            <p:ph idx="1"/>
          </p:nvPr>
        </p:nvPicPr>
        <p:blipFill>
          <a:blip r:embed="rId2"/>
          <a:stretch>
            <a:fillRect/>
          </a:stretch>
        </p:blipFill>
        <p:spPr>
          <a:xfrm>
            <a:off x="3583316" y="2975121"/>
            <a:ext cx="8606764" cy="3722329"/>
          </a:xfrm>
          <a:prstGeom prst="rect">
            <a:avLst/>
          </a:prstGeom>
        </p:spPr>
      </p:pic>
      <p:pic>
        <p:nvPicPr>
          <p:cNvPr id="5" name="Picture 4" descr="A screenshot of a computer program&#10;&#10;AI-generated content may be incorrect.">
            <a:extLst>
              <a:ext uri="{FF2B5EF4-FFF2-40B4-BE49-F238E27FC236}">
                <a16:creationId xmlns:a16="http://schemas.microsoft.com/office/drawing/2014/main" id="{D78775C6-E792-605E-73BF-02DFA9EB4C46}"/>
              </a:ext>
            </a:extLst>
          </p:cNvPr>
          <p:cNvPicPr>
            <a:picLocks noChangeAspect="1"/>
          </p:cNvPicPr>
          <p:nvPr/>
        </p:nvPicPr>
        <p:blipFill>
          <a:blip r:embed="rId3"/>
          <a:stretch>
            <a:fillRect/>
          </a:stretch>
        </p:blipFill>
        <p:spPr>
          <a:xfrm>
            <a:off x="3673114" y="159647"/>
            <a:ext cx="8334675" cy="2350100"/>
          </a:xfrm>
          <a:prstGeom prst="rect">
            <a:avLst/>
          </a:prstGeom>
        </p:spPr>
      </p:pic>
    </p:spTree>
    <p:extLst>
      <p:ext uri="{BB962C8B-B14F-4D97-AF65-F5344CB8AC3E}">
        <p14:creationId xmlns:p14="http://schemas.microsoft.com/office/powerpoint/2010/main" val="819455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E0D0C4-AC11-2F07-4FBB-0140136FE871}"/>
              </a:ext>
            </a:extLst>
          </p:cNvPr>
          <p:cNvSpPr>
            <a:spLocks noGrp="1"/>
          </p:cNvSpPr>
          <p:nvPr>
            <p:ph type="title"/>
          </p:nvPr>
        </p:nvSpPr>
        <p:spPr>
          <a:xfrm>
            <a:off x="838200" y="1412488"/>
            <a:ext cx="2899189" cy="4363844"/>
          </a:xfrm>
        </p:spPr>
        <p:txBody>
          <a:bodyPr vert="horz" lIns="91440" tIns="45720" rIns="91440" bIns="45720" rtlCol="0" anchor="t">
            <a:normAutofit/>
          </a:bodyPr>
          <a:lstStyle/>
          <a:p>
            <a:r>
              <a:rPr lang="en-US" sz="4000" kern="1200">
                <a:solidFill>
                  <a:srgbClr val="FFFFFF"/>
                </a:solidFill>
                <a:latin typeface="+mj-lt"/>
                <a:ea typeface="+mj-ea"/>
                <a:cs typeface="+mj-cs"/>
              </a:rPr>
              <a:t>Code walkthrough and Utility of NER</a:t>
            </a:r>
          </a:p>
        </p:txBody>
      </p:sp>
      <p:sp>
        <p:nvSpPr>
          <p:cNvPr id="3" name="Content Placeholder 2">
            <a:extLst>
              <a:ext uri="{FF2B5EF4-FFF2-40B4-BE49-F238E27FC236}">
                <a16:creationId xmlns:a16="http://schemas.microsoft.com/office/drawing/2014/main" id="{10E8C030-ACCF-7BA7-BA23-D582E92A1993}"/>
              </a:ext>
            </a:extLst>
          </p:cNvPr>
          <p:cNvSpPr>
            <a:spLocks noGrp="1"/>
          </p:cNvSpPr>
          <p:nvPr>
            <p:ph idx="1"/>
          </p:nvPr>
        </p:nvSpPr>
        <p:spPr>
          <a:xfrm>
            <a:off x="4322926" y="138033"/>
            <a:ext cx="3427283" cy="6583001"/>
          </a:xfrm>
        </p:spPr>
        <p:txBody>
          <a:bodyPr vert="horz" lIns="91440" tIns="45720" rIns="91440" bIns="45720" rtlCol="0" anchor="t">
            <a:noAutofit/>
          </a:bodyPr>
          <a:lstStyle/>
          <a:p>
            <a:r>
              <a:rPr lang="en-US" sz="1200" dirty="0"/>
              <a:t>This code uses </a:t>
            </a:r>
            <a:r>
              <a:rPr lang="en-US" sz="1200" err="1"/>
              <a:t>spaCy</a:t>
            </a:r>
            <a:r>
              <a:rPr lang="en-US" sz="1200" dirty="0"/>
              <a:t> and its visualization tool </a:t>
            </a:r>
            <a:r>
              <a:rPr lang="en-US" sz="1200" err="1"/>
              <a:t>displaCy</a:t>
            </a:r>
            <a:r>
              <a:rPr lang="en-US" sz="1200" dirty="0"/>
              <a:t> to process and visually inspect named entities in clinical or textual notes. Here’s a step-by-step explanation:</a:t>
            </a:r>
          </a:p>
          <a:p>
            <a:r>
              <a:rPr lang="en-US" sz="1200" dirty="0"/>
              <a:t>Model Loading:</a:t>
            </a:r>
            <a:br>
              <a:rPr lang="en-US" sz="1200" dirty="0"/>
            </a:br>
            <a:r>
              <a:rPr lang="en-US" sz="1200" dirty="0" err="1"/>
              <a:t>nlp</a:t>
            </a:r>
            <a:r>
              <a:rPr lang="en-US" sz="1200" dirty="0"/>
              <a:t> = </a:t>
            </a:r>
            <a:r>
              <a:rPr lang="en-US" sz="1200" dirty="0" err="1"/>
              <a:t>spacy.load</a:t>
            </a:r>
            <a:r>
              <a:rPr lang="en-US" sz="1200" dirty="0"/>
              <a:t>("</a:t>
            </a:r>
            <a:r>
              <a:rPr lang="en-US" sz="1200" dirty="0" err="1"/>
              <a:t>en_core_web_sm</a:t>
            </a:r>
            <a:r>
              <a:rPr lang="en-US" sz="1200" dirty="0"/>
              <a:t>")</a:t>
            </a:r>
            <a:br>
              <a:rPr lang="en-US" sz="1200" dirty="0"/>
            </a:br>
            <a:r>
              <a:rPr lang="en-US" sz="1200" dirty="0"/>
              <a:t>Loads the small English language model, which includes a pre-trained named entity recognizer (NER).</a:t>
            </a:r>
          </a:p>
          <a:p>
            <a:r>
              <a:rPr lang="en-US" sz="1200" dirty="0"/>
              <a:t>Iterate Through Notes:</a:t>
            </a:r>
            <a:br>
              <a:rPr lang="en-US" sz="1200" dirty="0"/>
            </a:br>
            <a:r>
              <a:rPr lang="en-US" sz="1200" dirty="0"/>
              <a:t>The for loop goes through the first 10 entries (</a:t>
            </a:r>
            <a:r>
              <a:rPr lang="en-US" sz="1200" dirty="0" err="1"/>
              <a:t>i</a:t>
            </a:r>
            <a:r>
              <a:rPr lang="en-US" sz="1200" dirty="0"/>
              <a:t> in range(10)) in the </a:t>
            </a:r>
            <a:r>
              <a:rPr lang="en-US" sz="1200" dirty="0" err="1"/>
              <a:t>DataFrame</a:t>
            </a:r>
            <a:r>
              <a:rPr lang="en-US" sz="1200" dirty="0"/>
              <a:t> column </a:t>
            </a:r>
            <a:r>
              <a:rPr lang="en-US" sz="1200" dirty="0" err="1"/>
              <a:t>cleaned_tokens</a:t>
            </a:r>
            <a:r>
              <a:rPr lang="en-US" sz="1200" dirty="0"/>
              <a:t>, which is assumed to contain preprocessed text notes.</a:t>
            </a:r>
          </a:p>
          <a:p>
            <a:r>
              <a:rPr lang="en-US" sz="1200" dirty="0"/>
              <a:t>Process Text:</a:t>
            </a:r>
            <a:br>
              <a:rPr lang="en-US" sz="1200" dirty="0"/>
            </a:br>
            <a:r>
              <a:rPr lang="en-US" sz="1200" dirty="0"/>
              <a:t>For each note, doc = </a:t>
            </a:r>
            <a:r>
              <a:rPr lang="en-US" sz="1200" dirty="0" err="1"/>
              <a:t>nlp</a:t>
            </a:r>
            <a:r>
              <a:rPr lang="en-US" sz="1200" dirty="0"/>
              <a:t>(text) processes the text with the </a:t>
            </a:r>
            <a:r>
              <a:rPr lang="en-US" sz="1200" dirty="0" err="1"/>
              <a:t>spaCy</a:t>
            </a:r>
            <a:r>
              <a:rPr lang="en-US" sz="1200" dirty="0"/>
              <a:t> pipeline, including tokenization, tagging, and NER.</a:t>
            </a:r>
          </a:p>
          <a:p>
            <a:r>
              <a:rPr lang="en-US" sz="1200" dirty="0"/>
              <a:t>Visualize Entities:</a:t>
            </a:r>
            <a:br>
              <a:rPr lang="en-US" sz="1200" dirty="0"/>
            </a:br>
            <a:r>
              <a:rPr lang="en-US" sz="1200" dirty="0" err="1"/>
              <a:t>displacy.render</a:t>
            </a:r>
            <a:r>
              <a:rPr lang="en-US" sz="1200" dirty="0"/>
              <a:t>(doc, style="</a:t>
            </a:r>
            <a:r>
              <a:rPr lang="en-US" sz="1200" dirty="0" err="1"/>
              <a:t>ent</a:t>
            </a:r>
            <a:r>
              <a:rPr lang="en-US" sz="1200" dirty="0"/>
              <a:t>", </a:t>
            </a:r>
            <a:r>
              <a:rPr lang="en-US" sz="1200" dirty="0" err="1"/>
              <a:t>jupyter</a:t>
            </a:r>
            <a:r>
              <a:rPr lang="en-US" sz="1200" dirty="0"/>
              <a:t>=True)</a:t>
            </a:r>
            <a:br>
              <a:rPr lang="en-US" sz="1200" dirty="0"/>
            </a:br>
            <a:r>
              <a:rPr lang="en-US" sz="1200" dirty="0"/>
              <a:t>Uses </a:t>
            </a:r>
            <a:r>
              <a:rPr lang="en-US" sz="1200" dirty="0" err="1"/>
              <a:t>displaCy</a:t>
            </a:r>
            <a:r>
              <a:rPr lang="en-US" sz="1200" dirty="0"/>
              <a:t> to highlight and label any named entities detected in the text (such as PERSON, DATE, ORG, etc.) directly in a </a:t>
            </a:r>
            <a:r>
              <a:rPr lang="en-US" sz="1200" dirty="0" err="1"/>
              <a:t>Jupyter</a:t>
            </a:r>
            <a:r>
              <a:rPr lang="en-US" sz="1200" dirty="0"/>
              <a:t> notebook cell.</a:t>
            </a:r>
          </a:p>
          <a:p>
            <a:pPr lvl="1"/>
            <a:r>
              <a:rPr lang="en-US" sz="1200" dirty="0"/>
              <a:t>The style="</a:t>
            </a:r>
            <a:r>
              <a:rPr lang="en-US" sz="1200" err="1"/>
              <a:t>ent</a:t>
            </a:r>
            <a:r>
              <a:rPr lang="en-US" sz="1200" dirty="0"/>
              <a:t>" argument specifies that named entities should be visualized.</a:t>
            </a:r>
          </a:p>
          <a:p>
            <a:pPr lvl="1"/>
            <a:r>
              <a:rPr lang="en-US" sz="1200" dirty="0"/>
              <a:t>The </a:t>
            </a:r>
            <a:r>
              <a:rPr lang="en-US" sz="1200" err="1"/>
              <a:t>jupyter</a:t>
            </a:r>
            <a:r>
              <a:rPr lang="en-US" sz="1200" dirty="0"/>
              <a:t>=True flag ensures the visualization appears inline in </a:t>
            </a:r>
            <a:r>
              <a:rPr lang="en-US" sz="1200" err="1"/>
              <a:t>Jupyter</a:t>
            </a:r>
            <a:r>
              <a:rPr lang="en-US" sz="1200" dirty="0"/>
              <a:t> notebooks.</a:t>
            </a:r>
          </a:p>
          <a:p>
            <a:r>
              <a:rPr lang="en-US" sz="1200" dirty="0"/>
              <a:t>Separator:</a:t>
            </a:r>
            <a:br>
              <a:rPr lang="en-US" sz="1200" dirty="0"/>
            </a:br>
            <a:r>
              <a:rPr lang="en-US" sz="1200" dirty="0"/>
              <a:t>print("****")</a:t>
            </a:r>
            <a:br>
              <a:rPr lang="en-US" sz="1200" dirty="0"/>
            </a:br>
            <a:r>
              <a:rPr lang="en-US" sz="1200" dirty="0"/>
              <a:t>Prints a line of asterisks to visually separate the output for each note.</a:t>
            </a:r>
          </a:p>
        </p:txBody>
      </p:sp>
      <p:cxnSp>
        <p:nvCxnSpPr>
          <p:cNvPr id="11" name="Straight Connector 10">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51F38F3-4CC8-47CA-D16A-22E2774237F8}"/>
              </a:ext>
            </a:extLst>
          </p:cNvPr>
          <p:cNvSpPr txBox="1"/>
          <p:nvPr/>
        </p:nvSpPr>
        <p:spPr>
          <a:xfrm>
            <a:off x="8415956" y="1795717"/>
            <a:ext cx="3197701" cy="436384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Bef>
                <a:spcPts val="1000"/>
              </a:spcBef>
              <a:spcAft>
                <a:spcPts val="600"/>
              </a:spcAft>
            </a:pPr>
            <a:r>
              <a:rPr lang="en-US" sz="1200" dirty="0"/>
              <a:t>Benefits of NER (Named Entity Recognition):</a:t>
            </a:r>
          </a:p>
          <a:p>
            <a:pPr marL="228600" indent="-228600" algn="just">
              <a:lnSpc>
                <a:spcPct val="90000"/>
              </a:lnSpc>
              <a:spcBef>
                <a:spcPts val="1000"/>
              </a:spcBef>
              <a:spcAft>
                <a:spcPts val="600"/>
              </a:spcAft>
              <a:buFont typeface="Arial" panose="020B0604020202020204" pitchFamily="34" charset="0"/>
              <a:buChar char="•"/>
            </a:pPr>
            <a:r>
              <a:rPr lang="en-US" sz="1200" dirty="0"/>
              <a:t>Extracts key info from unstructured text (e.g., names, dates, places).</a:t>
            </a:r>
          </a:p>
          <a:p>
            <a:pPr marL="228600" indent="-228600" algn="just">
              <a:lnSpc>
                <a:spcPct val="90000"/>
              </a:lnSpc>
              <a:spcBef>
                <a:spcPts val="1000"/>
              </a:spcBef>
              <a:spcAft>
                <a:spcPts val="600"/>
              </a:spcAft>
              <a:buFont typeface="Arial" panose="020B0604020202020204" pitchFamily="34" charset="0"/>
              <a:buChar char="•"/>
            </a:pPr>
            <a:r>
              <a:rPr lang="en-US" sz="1200" dirty="0"/>
              <a:t>Saves time by automating data tagging and classification.</a:t>
            </a:r>
          </a:p>
          <a:p>
            <a:pPr marL="228600" indent="-228600" algn="just">
              <a:lnSpc>
                <a:spcPct val="90000"/>
              </a:lnSpc>
              <a:spcBef>
                <a:spcPts val="1000"/>
              </a:spcBef>
              <a:spcAft>
                <a:spcPts val="600"/>
              </a:spcAft>
              <a:buFont typeface="Arial" panose="020B0604020202020204" pitchFamily="34" charset="0"/>
              <a:buChar char="•"/>
            </a:pPr>
            <a:r>
              <a:rPr lang="en-US" sz="1200" dirty="0"/>
              <a:t>Enables analysis like trend detection, summarization, and search.</a:t>
            </a:r>
          </a:p>
          <a:p>
            <a:pPr marL="228600" indent="-228600" algn="just">
              <a:lnSpc>
                <a:spcPct val="90000"/>
              </a:lnSpc>
              <a:spcBef>
                <a:spcPts val="1000"/>
              </a:spcBef>
              <a:spcAft>
                <a:spcPts val="600"/>
              </a:spcAft>
              <a:buFont typeface="Arial" panose="020B0604020202020204" pitchFamily="34" charset="0"/>
              <a:buChar char="•"/>
            </a:pPr>
            <a:r>
              <a:rPr lang="en-US" sz="1200" dirty="0"/>
              <a:t>Improves decision-making with structured insights from raw text.</a:t>
            </a:r>
          </a:p>
          <a:p>
            <a:pPr marL="228600" indent="-228600" algn="just">
              <a:lnSpc>
                <a:spcPct val="90000"/>
              </a:lnSpc>
              <a:spcBef>
                <a:spcPts val="1000"/>
              </a:spcBef>
              <a:spcAft>
                <a:spcPts val="600"/>
              </a:spcAft>
              <a:buFont typeface="Arial" panose="020B0604020202020204" pitchFamily="34" charset="0"/>
              <a:buChar char="•"/>
            </a:pPr>
            <a:r>
              <a:rPr lang="en-US" sz="1200" dirty="0"/>
              <a:t>Supports automation in healthcare, finance, legal, and more.</a:t>
            </a:r>
          </a:p>
        </p:txBody>
      </p:sp>
    </p:spTree>
    <p:extLst>
      <p:ext uri="{BB962C8B-B14F-4D97-AF65-F5344CB8AC3E}">
        <p14:creationId xmlns:p14="http://schemas.microsoft.com/office/powerpoint/2010/main" val="1454455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9C32F6-731D-6B94-8A8B-F1DEB6A5364B}"/>
              </a:ext>
            </a:extLst>
          </p:cNvPr>
          <p:cNvSpPr>
            <a:spLocks noGrp="1"/>
          </p:cNvSpPr>
          <p:nvPr>
            <p:ph type="title"/>
          </p:nvPr>
        </p:nvSpPr>
        <p:spPr>
          <a:xfrm>
            <a:off x="1016015" y="180944"/>
            <a:ext cx="10801834" cy="478672"/>
          </a:xfrm>
        </p:spPr>
        <p:txBody>
          <a:bodyPr vert="horz" lIns="91440" tIns="45720" rIns="91440" bIns="45720" rtlCol="0" anchor="ctr">
            <a:normAutofit fontScale="90000"/>
          </a:bodyPr>
          <a:lstStyle/>
          <a:p>
            <a:r>
              <a:rPr lang="en-US" sz="3700" kern="1200">
                <a:solidFill>
                  <a:srgbClr val="FFFFFF"/>
                </a:solidFill>
                <a:latin typeface="+mj-lt"/>
                <a:ea typeface="+mj-ea"/>
                <a:cs typeface="+mj-cs"/>
              </a:rPr>
              <a:t>Synthesis and Workflow in Self-Learning Tutorial (SLT)</a:t>
            </a:r>
          </a:p>
        </p:txBody>
      </p:sp>
      <p:pic>
        <p:nvPicPr>
          <p:cNvPr id="3" name="Picture 2" descr="A screenshot of a computer&#10;&#10;AI-generated content may be incorrect.">
            <a:extLst>
              <a:ext uri="{FF2B5EF4-FFF2-40B4-BE49-F238E27FC236}">
                <a16:creationId xmlns:a16="http://schemas.microsoft.com/office/drawing/2014/main" id="{87698125-D87C-AC3D-BC2D-EF6FDD60E128}"/>
              </a:ext>
            </a:extLst>
          </p:cNvPr>
          <p:cNvPicPr>
            <a:picLocks noChangeAspect="1"/>
          </p:cNvPicPr>
          <p:nvPr/>
        </p:nvPicPr>
        <p:blipFill>
          <a:blip r:embed="rId2"/>
          <a:srcRect t="20253" r="-67" b="19192"/>
          <a:stretch>
            <a:fillRect/>
          </a:stretch>
        </p:blipFill>
        <p:spPr>
          <a:xfrm>
            <a:off x="718555" y="734633"/>
            <a:ext cx="10093530" cy="6119932"/>
          </a:xfrm>
          <a:prstGeom prst="rect">
            <a:avLst/>
          </a:prstGeom>
        </p:spPr>
      </p:pic>
    </p:spTree>
    <p:extLst>
      <p:ext uri="{BB962C8B-B14F-4D97-AF65-F5344CB8AC3E}">
        <p14:creationId xmlns:p14="http://schemas.microsoft.com/office/powerpoint/2010/main" val="1879719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891080-F026-7274-9E1E-3F3A978C54DA}"/>
            </a:ext>
          </a:extLst>
        </p:cNvPr>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F80F3D7-E647-504F-78F2-B9A052C4F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0D150EC-61F2-AFC7-4E54-C58534C38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525511E-C6C0-17F1-B3A3-2469A8193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266DC1EF-A882-E81B-161E-CE56BC78CD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F82FF60-A9F4-46C8-EE67-0BE1F8294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6C695E9E-B276-B1DB-0C67-A414521FF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0B020E00-1E81-3904-E8F1-011AEBA43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D30ED1B-4351-DEF2-E5CC-EE6B35895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6E7B708-5A8E-4B33-72BC-44196BD79E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63356BE1-83DE-023B-DC37-00FC254F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11EBB0DD-1138-9F47-1372-735741191F4B}"/>
              </a:ext>
            </a:extLst>
          </p:cNvPr>
          <p:cNvSpPr>
            <a:spLocks noGrp="1"/>
          </p:cNvSpPr>
          <p:nvPr>
            <p:ph type="title"/>
          </p:nvPr>
        </p:nvSpPr>
        <p:spPr>
          <a:xfrm>
            <a:off x="3217320" y="1929284"/>
            <a:ext cx="5760846" cy="3005470"/>
          </a:xfrm>
        </p:spPr>
        <p:txBody>
          <a:bodyPr vert="horz" lIns="91440" tIns="45720" rIns="91440" bIns="45720" rtlCol="0" anchor="b">
            <a:normAutofit/>
          </a:bodyPr>
          <a:lstStyle/>
          <a:p>
            <a:pPr algn="ctr"/>
            <a:r>
              <a:rPr lang="en-US" sz="4800" dirty="0">
                <a:solidFill>
                  <a:schemeClr val="tx2"/>
                </a:solidFill>
                <a:ea typeface="+mj-lt"/>
                <a:cs typeface="+mj-lt"/>
              </a:rPr>
              <a:t>Most Common Diagnoses by Marital Status in MIMIC-III Admissions</a:t>
            </a:r>
            <a:endParaRPr lang="en-US" dirty="0">
              <a:solidFill>
                <a:schemeClr val="tx2"/>
              </a:solidFill>
            </a:endParaRPr>
          </a:p>
        </p:txBody>
      </p:sp>
    </p:spTree>
    <p:extLst>
      <p:ext uri="{BB962C8B-B14F-4D97-AF65-F5344CB8AC3E}">
        <p14:creationId xmlns:p14="http://schemas.microsoft.com/office/powerpoint/2010/main" val="1660228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B907B3-E0FC-DDCD-A66C-C3BDD963AFAA}"/>
              </a:ext>
            </a:extLst>
          </p:cNvPr>
          <p:cNvSpPr>
            <a:spLocks noGrp="1"/>
          </p:cNvSpPr>
          <p:nvPr>
            <p:ph type="title"/>
          </p:nvPr>
        </p:nvSpPr>
        <p:spPr>
          <a:xfrm>
            <a:off x="6739128" y="269069"/>
            <a:ext cx="4818888" cy="2143204"/>
          </a:xfrm>
        </p:spPr>
        <p:txBody>
          <a:bodyPr vert="horz" lIns="91440" tIns="45720" rIns="91440" bIns="45720" rtlCol="0" anchor="b">
            <a:normAutofit fontScale="90000"/>
          </a:bodyPr>
          <a:lstStyle/>
          <a:p>
            <a:pPr algn="just"/>
            <a:r>
              <a:rPr lang="en-US" sz="1800" kern="1200" dirty="0">
                <a:latin typeface="+mj-lt"/>
                <a:ea typeface="+mj-ea"/>
                <a:cs typeface="+mj-cs"/>
              </a:rPr>
              <a:t>This process identifies the most frequently occurring medical diagnoses across different marital status categories in the MIMIC-III dataset. It helps examine potential health trends linked to social support.</a:t>
            </a:r>
            <a:r>
              <a:rPr lang="en-US" sz="1800" dirty="0"/>
              <a:t> We </a:t>
            </a:r>
            <a:r>
              <a:rPr lang="en-US" sz="1800" dirty="0">
                <a:ea typeface="+mj-lt"/>
                <a:cs typeface="+mj-lt"/>
              </a:rPr>
              <a:t>get a detailed profile of which illnesses are most common for married, divorced, widowed, single, and unknown-status patients - providing insight into how social factors might influence disease burden.</a:t>
            </a:r>
            <a:endParaRPr lang="en-US">
              <a:ea typeface="+mj-lt"/>
              <a:cs typeface="+mj-lt"/>
            </a:endParaRPr>
          </a:p>
          <a:p>
            <a:endParaRPr lang="en-US" sz="1800" kern="1200" dirty="0">
              <a:latin typeface="+mj-lt"/>
            </a:endParaRPr>
          </a:p>
        </p:txBody>
      </p:sp>
      <p:pic>
        <p:nvPicPr>
          <p:cNvPr id="4" name="Content Placeholder 3" descr="A screenshot of a computer&#10;&#10;AI-generated content may be incorrect.">
            <a:extLst>
              <a:ext uri="{FF2B5EF4-FFF2-40B4-BE49-F238E27FC236}">
                <a16:creationId xmlns:a16="http://schemas.microsoft.com/office/drawing/2014/main" id="{F3180E0F-018C-A2F2-793C-30BD8BE581DD}"/>
              </a:ext>
            </a:extLst>
          </p:cNvPr>
          <p:cNvPicPr>
            <a:picLocks noGrp="1" noChangeAspect="1"/>
          </p:cNvPicPr>
          <p:nvPr>
            <p:ph idx="1"/>
          </p:nvPr>
        </p:nvPicPr>
        <p:blipFill>
          <a:blip r:embed="rId2"/>
          <a:stretch>
            <a:fillRect/>
          </a:stretch>
        </p:blipFill>
        <p:spPr>
          <a:xfrm>
            <a:off x="710946" y="640080"/>
            <a:ext cx="5298947" cy="5577840"/>
          </a:xfrm>
          <a:prstGeom prst="rect">
            <a:avLst/>
          </a:prstGeom>
        </p:spPr>
      </p:pic>
      <p:sp>
        <p:nvSpPr>
          <p:cNvPr id="12"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BA228F4-7438-48D4-7039-2B0A1E9E642C}"/>
              </a:ext>
            </a:extLst>
          </p:cNvPr>
          <p:cNvSpPr txBox="1"/>
          <p:nvPr/>
        </p:nvSpPr>
        <p:spPr>
          <a:xfrm>
            <a:off x="6739128" y="2620325"/>
            <a:ext cx="4818888" cy="397857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1000" b="1" dirty="0"/>
              <a:t>Standardize Marital Status: </a:t>
            </a:r>
            <a:r>
              <a:rPr lang="en-US" sz="1000" dirty="0"/>
              <a:t>Marital statuses like "UNKNOWN", "None", or empty values are grouped under a single label, "Unknown", to ensure consistent categorization.</a:t>
            </a:r>
            <a:endParaRPr lang="en-US"/>
          </a:p>
          <a:p>
            <a:pPr>
              <a:lnSpc>
                <a:spcPct val="90000"/>
              </a:lnSpc>
              <a:spcAft>
                <a:spcPts val="600"/>
              </a:spcAft>
            </a:pPr>
            <a:endParaRPr lang="en-US" sz="1000" dirty="0"/>
          </a:p>
          <a:p>
            <a:pPr>
              <a:lnSpc>
                <a:spcPct val="90000"/>
              </a:lnSpc>
              <a:spcAft>
                <a:spcPts val="600"/>
              </a:spcAft>
            </a:pPr>
            <a:r>
              <a:rPr lang="en-US" sz="1000" b="1" dirty="0"/>
              <a:t>Gather Diagnoses: </a:t>
            </a:r>
            <a:r>
              <a:rPr lang="en-US" sz="1000" dirty="0"/>
              <a:t>Diagnoses for each patient are extracted using short, human-readable labels that describe the condition (like: “Hypertension”).</a:t>
            </a:r>
          </a:p>
          <a:p>
            <a:pPr>
              <a:lnSpc>
                <a:spcPct val="90000"/>
              </a:lnSpc>
              <a:spcAft>
                <a:spcPts val="600"/>
              </a:spcAft>
            </a:pPr>
            <a:endParaRPr lang="en-US" sz="1000" dirty="0"/>
          </a:p>
          <a:p>
            <a:pPr>
              <a:lnSpc>
                <a:spcPct val="90000"/>
              </a:lnSpc>
              <a:spcAft>
                <a:spcPts val="600"/>
              </a:spcAft>
            </a:pPr>
            <a:r>
              <a:rPr lang="en-US" sz="1000" b="1" dirty="0"/>
              <a:t>Join Relevant Tables: </a:t>
            </a:r>
            <a:r>
              <a:rPr lang="en-US" sz="1000" dirty="0"/>
              <a:t>Combines data from admissions, diagnosis events, and diagnosis dictionary to map each hospital stay to a diagnosis and corresponding marital status.</a:t>
            </a:r>
          </a:p>
          <a:p>
            <a:pPr>
              <a:lnSpc>
                <a:spcPct val="90000"/>
              </a:lnSpc>
              <a:spcAft>
                <a:spcPts val="600"/>
              </a:spcAft>
            </a:pPr>
            <a:endParaRPr lang="en-US" sz="1000" dirty="0"/>
          </a:p>
          <a:p>
            <a:pPr>
              <a:lnSpc>
                <a:spcPct val="90000"/>
              </a:lnSpc>
              <a:spcAft>
                <a:spcPts val="600"/>
              </a:spcAft>
            </a:pPr>
            <a:r>
              <a:rPr lang="en-US" sz="1000" b="1" dirty="0"/>
              <a:t>Count Frequencies: </a:t>
            </a:r>
            <a:r>
              <a:rPr lang="en-US" sz="1000" dirty="0"/>
              <a:t>Calculates how many times each diagnosis occurs within each marital status group.</a:t>
            </a:r>
          </a:p>
          <a:p>
            <a:pPr>
              <a:lnSpc>
                <a:spcPct val="90000"/>
              </a:lnSpc>
              <a:spcAft>
                <a:spcPts val="600"/>
              </a:spcAft>
            </a:pPr>
            <a:endParaRPr lang="en-US" sz="1000" b="1" dirty="0"/>
          </a:p>
          <a:p>
            <a:pPr>
              <a:lnSpc>
                <a:spcPct val="90000"/>
              </a:lnSpc>
              <a:spcAft>
                <a:spcPts val="600"/>
              </a:spcAft>
            </a:pPr>
            <a:r>
              <a:rPr lang="en-US" sz="1000" b="1" dirty="0"/>
              <a:t>Group and Rank: </a:t>
            </a:r>
            <a:r>
              <a:rPr lang="en-US" sz="1000" dirty="0"/>
              <a:t>Organizes the data by marital status and ranks diagnoses from most to least frequent.</a:t>
            </a:r>
          </a:p>
          <a:p>
            <a:pPr marL="228600" lvl="1">
              <a:lnSpc>
                <a:spcPct val="90000"/>
              </a:lnSpc>
              <a:spcAft>
                <a:spcPts val="600"/>
              </a:spcAft>
            </a:pPr>
            <a:endParaRPr lang="en-US" sz="1000" dirty="0"/>
          </a:p>
          <a:p>
            <a:pPr>
              <a:lnSpc>
                <a:spcPct val="90000"/>
              </a:lnSpc>
              <a:spcAft>
                <a:spcPts val="600"/>
              </a:spcAft>
            </a:pPr>
            <a:r>
              <a:rPr lang="en-US" sz="1000" b="1" dirty="0"/>
              <a:t>Filter Out Invalid Data: </a:t>
            </a:r>
            <a:r>
              <a:rPr lang="en-US" sz="1000" dirty="0"/>
              <a:t>Any diagnosis without a proper title is excluded to maintain clean and interpretable results.</a:t>
            </a:r>
          </a:p>
          <a:p>
            <a:pPr>
              <a:lnSpc>
                <a:spcPct val="90000"/>
              </a:lnSpc>
              <a:spcAft>
                <a:spcPts val="600"/>
              </a:spcAft>
            </a:pPr>
            <a:endParaRPr lang="en-US" sz="1000" b="1" dirty="0"/>
          </a:p>
          <a:p>
            <a:pPr>
              <a:lnSpc>
                <a:spcPct val="90000"/>
              </a:lnSpc>
              <a:spcAft>
                <a:spcPts val="600"/>
              </a:spcAft>
            </a:pPr>
            <a:r>
              <a:rPr lang="en-US" sz="1000" b="1" dirty="0"/>
              <a:t>Limit Output:</a:t>
            </a:r>
            <a:endParaRPr lang="en-US" sz="1000" dirty="0"/>
          </a:p>
          <a:p>
            <a:pPr marL="0" lvl="1">
              <a:lnSpc>
                <a:spcPct val="90000"/>
              </a:lnSpc>
              <a:spcAft>
                <a:spcPts val="600"/>
              </a:spcAft>
            </a:pPr>
            <a:r>
              <a:rPr lang="en-US" sz="1000" dirty="0"/>
              <a:t>Keeps the results manageable by returning only the top 10,000 records.</a:t>
            </a:r>
          </a:p>
        </p:txBody>
      </p:sp>
    </p:spTree>
    <p:extLst>
      <p:ext uri="{BB962C8B-B14F-4D97-AF65-F5344CB8AC3E}">
        <p14:creationId xmlns:p14="http://schemas.microsoft.com/office/powerpoint/2010/main" val="670188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DD491-1E9A-3FCF-CB60-64B5AFB3225D}"/>
              </a:ext>
            </a:extLst>
          </p:cNvPr>
          <p:cNvSpPr>
            <a:spLocks noGrp="1"/>
          </p:cNvSpPr>
          <p:nvPr>
            <p:ph type="title"/>
          </p:nvPr>
        </p:nvSpPr>
        <p:spPr>
          <a:xfrm>
            <a:off x="702129" y="-324"/>
            <a:ext cx="10515600" cy="1325563"/>
          </a:xfrm>
        </p:spPr>
        <p:txBody>
          <a:bodyPr>
            <a:normAutofit/>
          </a:bodyPr>
          <a:lstStyle/>
          <a:p>
            <a:pPr algn="ctr"/>
            <a:r>
              <a:rPr lang="en-US" sz="3200" dirty="0">
                <a:ea typeface="+mj-lt"/>
                <a:cs typeface="+mj-lt"/>
              </a:rPr>
              <a:t>From Raw Counts to Risk Scores: Ranking Diagnoses Smarter</a:t>
            </a:r>
            <a:endParaRPr lang="en-US" sz="3200"/>
          </a:p>
        </p:txBody>
      </p:sp>
      <p:pic>
        <p:nvPicPr>
          <p:cNvPr id="4" name="Content Placeholder 3" descr="A screenshot of a computer code&#10;&#10;AI-generated content may be incorrect.">
            <a:extLst>
              <a:ext uri="{FF2B5EF4-FFF2-40B4-BE49-F238E27FC236}">
                <a16:creationId xmlns:a16="http://schemas.microsoft.com/office/drawing/2014/main" id="{45802DC7-A1FB-402E-F4B6-8C9B2B535055}"/>
              </a:ext>
            </a:extLst>
          </p:cNvPr>
          <p:cNvPicPr>
            <a:picLocks noGrp="1" noChangeAspect="1"/>
          </p:cNvPicPr>
          <p:nvPr>
            <p:ph idx="1"/>
          </p:nvPr>
        </p:nvPicPr>
        <p:blipFill>
          <a:blip r:embed="rId2"/>
          <a:srcRect r="40" b="11244"/>
          <a:stretch>
            <a:fillRect/>
          </a:stretch>
        </p:blipFill>
        <p:spPr>
          <a:xfrm>
            <a:off x="995470" y="966407"/>
            <a:ext cx="9932403" cy="1496764"/>
          </a:xfrm>
          <a:prstGeom prst="rect">
            <a:avLst/>
          </a:prstGeom>
        </p:spPr>
      </p:pic>
      <p:graphicFrame>
        <p:nvGraphicFramePr>
          <p:cNvPr id="8" name="TextBox 2">
            <a:extLst>
              <a:ext uri="{FF2B5EF4-FFF2-40B4-BE49-F238E27FC236}">
                <a16:creationId xmlns:a16="http://schemas.microsoft.com/office/drawing/2014/main" id="{512ACF97-931F-1461-7A8D-937B5DE2AC3A}"/>
              </a:ext>
            </a:extLst>
          </p:cNvPr>
          <p:cNvGraphicFramePr/>
          <p:nvPr>
            <p:extLst>
              <p:ext uri="{D42A27DB-BD31-4B8C-83A1-F6EECF244321}">
                <p14:modId xmlns:p14="http://schemas.microsoft.com/office/powerpoint/2010/main" val="2504340764"/>
              </p:ext>
            </p:extLst>
          </p:nvPr>
        </p:nvGraphicFramePr>
        <p:xfrm>
          <a:off x="913137" y="2961681"/>
          <a:ext cx="5901750" cy="35353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85" name="Diagram 684">
            <a:extLst>
              <a:ext uri="{FF2B5EF4-FFF2-40B4-BE49-F238E27FC236}">
                <a16:creationId xmlns:a16="http://schemas.microsoft.com/office/drawing/2014/main" id="{87D3C8CD-6E8E-FC2D-442D-A15809CE00AA}"/>
              </a:ext>
            </a:extLst>
          </p:cNvPr>
          <p:cNvGraphicFramePr/>
          <p:nvPr>
            <p:extLst>
              <p:ext uri="{D42A27DB-BD31-4B8C-83A1-F6EECF244321}">
                <p14:modId xmlns:p14="http://schemas.microsoft.com/office/powerpoint/2010/main" val="2547531650"/>
              </p:ext>
            </p:extLst>
          </p:nvPr>
        </p:nvGraphicFramePr>
        <p:xfrm>
          <a:off x="6645151" y="2758099"/>
          <a:ext cx="4572000" cy="3657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666599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70388-96A6-48B9-3886-2D48C36B2428}"/>
              </a:ext>
            </a:extLst>
          </p:cNvPr>
          <p:cNvSpPr>
            <a:spLocks noGrp="1"/>
          </p:cNvSpPr>
          <p:nvPr>
            <p:ph type="title"/>
          </p:nvPr>
        </p:nvSpPr>
        <p:spPr>
          <a:xfrm>
            <a:off x="701976" y="-179769"/>
            <a:ext cx="10515600" cy="1325563"/>
          </a:xfrm>
        </p:spPr>
        <p:txBody>
          <a:bodyPr/>
          <a:lstStyle/>
          <a:p>
            <a:pPr algn="ctr"/>
            <a:r>
              <a:rPr lang="en-US" sz="1800" dirty="0">
                <a:ea typeface="+mj-lt"/>
                <a:cs typeface="+mj-lt"/>
              </a:rPr>
              <a:t>Assign critical rating based on frequency rank within each marital group</a:t>
            </a:r>
            <a:endParaRPr lang="en-US" sz="1800"/>
          </a:p>
          <a:p>
            <a:endParaRPr lang="en-US" dirty="0"/>
          </a:p>
        </p:txBody>
      </p:sp>
      <p:pic>
        <p:nvPicPr>
          <p:cNvPr id="4" name="Content Placeholder 3">
            <a:extLst>
              <a:ext uri="{FF2B5EF4-FFF2-40B4-BE49-F238E27FC236}">
                <a16:creationId xmlns:a16="http://schemas.microsoft.com/office/drawing/2014/main" id="{804637CA-8301-9B74-27EA-FB6A103E6CC9}"/>
              </a:ext>
            </a:extLst>
          </p:cNvPr>
          <p:cNvPicPr>
            <a:picLocks noGrp="1" noChangeAspect="1"/>
          </p:cNvPicPr>
          <p:nvPr>
            <p:ph idx="1"/>
          </p:nvPr>
        </p:nvPicPr>
        <p:blipFill>
          <a:blip r:embed="rId2"/>
          <a:stretch>
            <a:fillRect/>
          </a:stretch>
        </p:blipFill>
        <p:spPr>
          <a:xfrm>
            <a:off x="154811" y="482534"/>
            <a:ext cx="11877586" cy="624914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287011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C43B18-8D87-526D-2E6B-8DD744FF3A80}"/>
              </a:ext>
            </a:extLst>
          </p:cNvPr>
          <p:cNvSpPr>
            <a:spLocks noGrp="1"/>
          </p:cNvSpPr>
          <p:nvPr>
            <p:ph type="title"/>
          </p:nvPr>
        </p:nvSpPr>
        <p:spPr>
          <a:xfrm>
            <a:off x="638881" y="457200"/>
            <a:ext cx="10909640" cy="1368614"/>
          </a:xfrm>
        </p:spPr>
        <p:txBody>
          <a:bodyPr vert="horz" lIns="91440" tIns="45720" rIns="91440" bIns="45720" rtlCol="0" anchor="ctr">
            <a:noAutofit/>
          </a:bodyPr>
          <a:lstStyle/>
          <a:p>
            <a:pPr algn="ctr"/>
            <a:r>
              <a:rPr lang="en-US" sz="3600" dirty="0">
                <a:ea typeface="+mj-lt"/>
                <a:cs typeface="+mj-lt"/>
              </a:rPr>
              <a:t>Uncovering Hidden Health Patterns with Criticality Scores</a:t>
            </a:r>
            <a:endParaRPr lang="en-US" sz="3600"/>
          </a:p>
        </p:txBody>
      </p:sp>
      <p:sp>
        <p:nvSpPr>
          <p:cNvPr id="1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 screen&#10;&#10;AI-generated content may be incorrect.">
            <a:extLst>
              <a:ext uri="{FF2B5EF4-FFF2-40B4-BE49-F238E27FC236}">
                <a16:creationId xmlns:a16="http://schemas.microsoft.com/office/drawing/2014/main" id="{C768E74D-BD3E-E33C-C839-234C2361C796}"/>
              </a:ext>
            </a:extLst>
          </p:cNvPr>
          <p:cNvPicPr>
            <a:picLocks noGrp="1" noChangeAspect="1"/>
          </p:cNvPicPr>
          <p:nvPr>
            <p:ph idx="1"/>
          </p:nvPr>
        </p:nvPicPr>
        <p:blipFill>
          <a:blip r:embed="rId2"/>
          <a:stretch>
            <a:fillRect/>
          </a:stretch>
        </p:blipFill>
        <p:spPr>
          <a:xfrm>
            <a:off x="852305" y="2642616"/>
            <a:ext cx="4549886" cy="3605784"/>
          </a:xfrm>
          <a:prstGeom prst="rect">
            <a:avLst/>
          </a:prstGeom>
        </p:spPr>
      </p:pic>
      <p:pic>
        <p:nvPicPr>
          <p:cNvPr id="5" name="Picture 4" descr="A screen shot of a graph&#10;&#10;AI-generated content may be incorrect.">
            <a:extLst>
              <a:ext uri="{FF2B5EF4-FFF2-40B4-BE49-F238E27FC236}">
                <a16:creationId xmlns:a16="http://schemas.microsoft.com/office/drawing/2014/main" id="{09E0834A-779E-F4E9-4CDB-DAC1FBA73F5A}"/>
              </a:ext>
            </a:extLst>
          </p:cNvPr>
          <p:cNvPicPr>
            <a:picLocks noChangeAspect="1"/>
          </p:cNvPicPr>
          <p:nvPr/>
        </p:nvPicPr>
        <p:blipFill>
          <a:blip r:embed="rId3"/>
          <a:stretch>
            <a:fillRect/>
          </a:stretch>
        </p:blipFill>
        <p:spPr>
          <a:xfrm>
            <a:off x="6254496" y="2999796"/>
            <a:ext cx="5614416" cy="2891424"/>
          </a:xfrm>
          <a:prstGeom prst="rect">
            <a:avLst/>
          </a:prstGeom>
        </p:spPr>
      </p:pic>
    </p:spTree>
    <p:extLst>
      <p:ext uri="{BB962C8B-B14F-4D97-AF65-F5344CB8AC3E}">
        <p14:creationId xmlns:p14="http://schemas.microsoft.com/office/powerpoint/2010/main" val="27293026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72E0C8-BE01-04D8-8083-0B854A68DA31}"/>
              </a:ext>
            </a:extLst>
          </p:cNvPr>
          <p:cNvSpPr>
            <a:spLocks noGrp="1"/>
          </p:cNvSpPr>
          <p:nvPr>
            <p:ph type="title"/>
          </p:nvPr>
        </p:nvSpPr>
        <p:spPr>
          <a:xfrm>
            <a:off x="630936" y="502920"/>
            <a:ext cx="3419856" cy="1463040"/>
          </a:xfrm>
        </p:spPr>
        <p:txBody>
          <a:bodyPr anchor="ctr">
            <a:normAutofit fontScale="90000"/>
          </a:bodyPr>
          <a:lstStyle/>
          <a:p>
            <a:r>
              <a:rPr lang="en-US" sz="3000" dirty="0">
                <a:ea typeface="+mj-lt"/>
                <a:cs typeface="+mj-lt"/>
              </a:rPr>
              <a:t>Intuitive, Interactive Insight into Critical Diagnoses Across Marital Status Groups</a:t>
            </a:r>
            <a:endParaRPr lang="en-US" dirty="0"/>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code&#10;&#10;AI-generated content may be incorrect.">
            <a:extLst>
              <a:ext uri="{FF2B5EF4-FFF2-40B4-BE49-F238E27FC236}">
                <a16:creationId xmlns:a16="http://schemas.microsoft.com/office/drawing/2014/main" id="{8F62261F-4638-30F9-963C-236A445E2368}"/>
              </a:ext>
            </a:extLst>
          </p:cNvPr>
          <p:cNvPicPr>
            <a:picLocks noGrp="1" noChangeAspect="1"/>
          </p:cNvPicPr>
          <p:nvPr>
            <p:ph idx="1"/>
          </p:nvPr>
        </p:nvPicPr>
        <p:blipFill>
          <a:blip r:embed="rId2"/>
          <a:stretch>
            <a:fillRect/>
          </a:stretch>
        </p:blipFill>
        <p:spPr>
          <a:xfrm>
            <a:off x="4808806" y="301637"/>
            <a:ext cx="6853931" cy="2359228"/>
          </a:xfrm>
          <a:prstGeom prst="rect">
            <a:avLst/>
          </a:prstGeom>
        </p:spPr>
      </p:pic>
      <p:pic>
        <p:nvPicPr>
          <p:cNvPr id="4" name="Content Placeholder 3">
            <a:extLst>
              <a:ext uri="{FF2B5EF4-FFF2-40B4-BE49-F238E27FC236}">
                <a16:creationId xmlns:a16="http://schemas.microsoft.com/office/drawing/2014/main" id="{82A13E78-4D3F-9D45-E8B1-1340A0471C48}"/>
              </a:ext>
            </a:extLst>
          </p:cNvPr>
          <p:cNvPicPr>
            <a:picLocks noChangeAspect="1"/>
          </p:cNvPicPr>
          <p:nvPr/>
        </p:nvPicPr>
        <p:blipFill>
          <a:blip r:embed="rId3"/>
          <a:stretch>
            <a:fillRect/>
          </a:stretch>
        </p:blipFill>
        <p:spPr>
          <a:xfrm>
            <a:off x="635728" y="2814210"/>
            <a:ext cx="10917936" cy="3602917"/>
          </a:xfrm>
          <a:prstGeom prst="rect">
            <a:avLst/>
          </a:prstGeom>
        </p:spPr>
      </p:pic>
    </p:spTree>
    <p:extLst>
      <p:ext uri="{BB962C8B-B14F-4D97-AF65-F5344CB8AC3E}">
        <p14:creationId xmlns:p14="http://schemas.microsoft.com/office/powerpoint/2010/main" val="1449042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765E6-96BE-B5A3-8A72-5F81A9FF5E88}"/>
              </a:ext>
            </a:extLst>
          </p:cNvPr>
          <p:cNvSpPr>
            <a:spLocks noGrp="1"/>
          </p:cNvSpPr>
          <p:nvPr>
            <p:ph type="title"/>
          </p:nvPr>
        </p:nvSpPr>
        <p:spPr>
          <a:xfrm>
            <a:off x="6096324" y="697687"/>
            <a:ext cx="4818888" cy="1476801"/>
          </a:xfrm>
        </p:spPr>
        <p:txBody>
          <a:bodyPr anchor="b">
            <a:normAutofit/>
          </a:bodyPr>
          <a:lstStyle/>
          <a:p>
            <a:pPr algn="ctr"/>
            <a:r>
              <a:rPr lang="en-US" sz="3400" dirty="0">
                <a:latin typeface="Aptos"/>
              </a:rPr>
              <a:t>Benefits of This Visualization Approach</a:t>
            </a:r>
            <a:endParaRPr lang="en-US" sz="3400" dirty="0"/>
          </a:p>
        </p:txBody>
      </p:sp>
      <p:pic>
        <p:nvPicPr>
          <p:cNvPr id="7" name="Graphic 6" descr="Doctor">
            <a:extLst>
              <a:ext uri="{FF2B5EF4-FFF2-40B4-BE49-F238E27FC236}">
                <a16:creationId xmlns:a16="http://schemas.microsoft.com/office/drawing/2014/main" id="{966C7214-326C-1206-CF75-B17B14628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0936" y="699516"/>
            <a:ext cx="5458968" cy="5458968"/>
          </a:xfrm>
          <a:prstGeom prst="rect">
            <a:avLst/>
          </a:prstGeom>
        </p:spPr>
      </p:pic>
      <p:sp>
        <p:nvSpPr>
          <p:cNvPr id="12"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7502F7-22BA-9EED-F46C-94B6A1677D10}"/>
              </a:ext>
            </a:extLst>
          </p:cNvPr>
          <p:cNvSpPr>
            <a:spLocks noGrp="1"/>
          </p:cNvSpPr>
          <p:nvPr>
            <p:ph idx="1"/>
          </p:nvPr>
        </p:nvSpPr>
        <p:spPr>
          <a:xfrm>
            <a:off x="5900101" y="2697818"/>
            <a:ext cx="5393982" cy="3608299"/>
          </a:xfrm>
        </p:spPr>
        <p:txBody>
          <a:bodyPr vert="horz" lIns="91440" tIns="45720" rIns="91440" bIns="45720" rtlCol="0" anchor="t">
            <a:normAutofit/>
          </a:bodyPr>
          <a:lstStyle/>
          <a:p>
            <a:endParaRPr lang="en-US" sz="1200" dirty="0"/>
          </a:p>
          <a:p>
            <a:pPr marL="0" indent="0" algn="just">
              <a:buNone/>
            </a:pPr>
            <a:r>
              <a:rPr lang="en-US" sz="1200" b="1" dirty="0">
                <a:ea typeface="+mn-lt"/>
                <a:cs typeface="+mn-lt"/>
              </a:rPr>
              <a:t>Highlights Group-Specific Health Risks:</a:t>
            </a:r>
            <a:r>
              <a:rPr lang="en-US" sz="1200" dirty="0">
                <a:ea typeface="+mn-lt"/>
                <a:cs typeface="+mn-lt"/>
              </a:rPr>
              <a:t> You can easily compare which diagnoses are most common and critical among different marital statuses.</a:t>
            </a:r>
            <a:endParaRPr lang="en-US" sz="1200" dirty="0"/>
          </a:p>
          <a:p>
            <a:pPr marL="0" indent="0" algn="just">
              <a:buNone/>
            </a:pPr>
            <a:r>
              <a:rPr lang="en-US" sz="1200" b="1" dirty="0">
                <a:ea typeface="+mn-lt"/>
                <a:cs typeface="+mn-lt"/>
              </a:rPr>
              <a:t>Size and Color Encode Multiple Data Dimensions:</a:t>
            </a:r>
            <a:r>
              <a:rPr lang="en-US" sz="1200" dirty="0">
                <a:ea typeface="+mn-lt"/>
                <a:cs typeface="+mn-lt"/>
              </a:rPr>
              <a:t> Using both bubble size and color allows quick understanding of two variables (count and criticality) simultaneously without clutter.</a:t>
            </a:r>
            <a:endParaRPr lang="en-US" sz="1200" dirty="0"/>
          </a:p>
          <a:p>
            <a:pPr marL="0" indent="0" algn="just">
              <a:buNone/>
            </a:pPr>
            <a:r>
              <a:rPr lang="en-US" sz="1200" b="1" dirty="0">
                <a:ea typeface="+mn-lt"/>
                <a:cs typeface="+mn-lt"/>
              </a:rPr>
              <a:t>Interactive Exploration:</a:t>
            </a:r>
            <a:r>
              <a:rPr lang="en-US" sz="1200" dirty="0">
                <a:ea typeface="+mn-lt"/>
                <a:cs typeface="+mn-lt"/>
              </a:rPr>
              <a:t> Hover details provide granular data without overwhelming the visual, making it suitable for presentations or clinical reviews.</a:t>
            </a:r>
            <a:endParaRPr lang="en-US" sz="1200" dirty="0"/>
          </a:p>
          <a:p>
            <a:pPr marL="0" indent="0" algn="just">
              <a:buNone/>
            </a:pPr>
            <a:r>
              <a:rPr lang="en-US" sz="1200" b="1" dirty="0">
                <a:ea typeface="+mn-lt"/>
                <a:cs typeface="+mn-lt"/>
              </a:rPr>
              <a:t>Facilitates Prioritization:</a:t>
            </a:r>
            <a:r>
              <a:rPr lang="en-US" sz="1200" dirty="0">
                <a:ea typeface="+mn-lt"/>
                <a:cs typeface="+mn-lt"/>
              </a:rPr>
              <a:t> Identifying which diagnoses have the highest critical rating and frequency can help prioritize healthcare interventions or further analysis.</a:t>
            </a:r>
            <a:endParaRPr lang="en-US" sz="1200" dirty="0"/>
          </a:p>
          <a:p>
            <a:pPr marL="0" indent="0" algn="just">
              <a:buNone/>
            </a:pPr>
            <a:r>
              <a:rPr lang="en-US" sz="1200" b="1" dirty="0">
                <a:ea typeface="+mn-lt"/>
                <a:cs typeface="+mn-lt"/>
              </a:rPr>
              <a:t>Clear Visual Segmentation:</a:t>
            </a:r>
            <a:r>
              <a:rPr lang="en-US" sz="1200" dirty="0">
                <a:ea typeface="+mn-lt"/>
                <a:cs typeface="+mn-lt"/>
              </a:rPr>
              <a:t> The categorical x-axis groups patients logically, making patterns and disparities easy to spot.</a:t>
            </a:r>
            <a:endParaRPr lang="en-US" sz="1200" dirty="0"/>
          </a:p>
          <a:p>
            <a:pPr marL="0" indent="0" algn="just">
              <a:buNone/>
            </a:pPr>
            <a:r>
              <a:rPr lang="en-US" sz="1200" b="1" dirty="0">
                <a:ea typeface="+mn-lt"/>
                <a:cs typeface="+mn-lt"/>
              </a:rPr>
              <a:t>Customizable and Scalable:</a:t>
            </a:r>
            <a:r>
              <a:rPr lang="en-US" sz="1200" dirty="0">
                <a:ea typeface="+mn-lt"/>
                <a:cs typeface="+mn-lt"/>
              </a:rPr>
              <a:t> </a:t>
            </a:r>
            <a:r>
              <a:rPr lang="en-US" sz="1200" dirty="0" err="1">
                <a:ea typeface="+mn-lt"/>
                <a:cs typeface="+mn-lt"/>
              </a:rPr>
              <a:t>Plotly’s</a:t>
            </a:r>
            <a:r>
              <a:rPr lang="en-US" sz="1200" dirty="0">
                <a:ea typeface="+mn-lt"/>
                <a:cs typeface="+mn-lt"/>
              </a:rPr>
              <a:t> interactive features allow zooming, panning, and easy modification, adapting well for dashboards or reports.</a:t>
            </a:r>
            <a:endParaRPr lang="en-US" sz="1200" dirty="0"/>
          </a:p>
          <a:p>
            <a:endParaRPr lang="en-US" sz="1200" dirty="0"/>
          </a:p>
        </p:txBody>
      </p:sp>
    </p:spTree>
    <p:extLst>
      <p:ext uri="{BB962C8B-B14F-4D97-AF65-F5344CB8AC3E}">
        <p14:creationId xmlns:p14="http://schemas.microsoft.com/office/powerpoint/2010/main" val="1855659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9002B31-A065-494A-B889-DFEFD7D89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57956B3-1F01-CF13-2572-1A89DB7F1E15}"/>
              </a:ext>
            </a:extLst>
          </p:cNvPr>
          <p:cNvSpPr>
            <a:spLocks noGrp="1"/>
          </p:cNvSpPr>
          <p:nvPr>
            <p:ph type="title"/>
          </p:nvPr>
        </p:nvSpPr>
        <p:spPr>
          <a:xfrm>
            <a:off x="855780" y="483575"/>
            <a:ext cx="9770200" cy="726224"/>
          </a:xfrm>
        </p:spPr>
        <p:txBody>
          <a:bodyPr vert="horz" wrap="square" lIns="91440" tIns="45720" rIns="91440" bIns="45720" rtlCol="0" anchor="ctr">
            <a:normAutofit/>
          </a:bodyPr>
          <a:lstStyle/>
          <a:p>
            <a:pPr algn="ctr"/>
            <a:r>
              <a:rPr lang="en-US" sz="2200" dirty="0">
                <a:ea typeface="+mj-lt"/>
                <a:cs typeface="+mj-lt"/>
              </a:rPr>
              <a:t>Leveraging NLP to Extract and Visualize Medical Entities from Diagnoses</a:t>
            </a:r>
            <a:endParaRPr lang="en-US" dirty="0">
              <a:ea typeface="+mj-ea"/>
              <a:cs typeface="+mj-cs"/>
            </a:endParaRPr>
          </a:p>
        </p:txBody>
      </p:sp>
      <p:pic>
        <p:nvPicPr>
          <p:cNvPr id="6" name="Picture 5" descr="A screenshot of a phone&#10;&#10;AI-generated content may be incorrect.">
            <a:extLst>
              <a:ext uri="{FF2B5EF4-FFF2-40B4-BE49-F238E27FC236}">
                <a16:creationId xmlns:a16="http://schemas.microsoft.com/office/drawing/2014/main" id="{026FA962-46F1-76B1-5FDF-076296BD4553}"/>
              </a:ext>
            </a:extLst>
          </p:cNvPr>
          <p:cNvPicPr>
            <a:picLocks noChangeAspect="1"/>
          </p:cNvPicPr>
          <p:nvPr/>
        </p:nvPicPr>
        <p:blipFill>
          <a:blip r:embed="rId2"/>
          <a:srcRect t="8057" b="30715"/>
          <a:stretch>
            <a:fillRect/>
          </a:stretch>
        </p:blipFill>
        <p:spPr>
          <a:xfrm>
            <a:off x="550863" y="1557336"/>
            <a:ext cx="2638800" cy="4752000"/>
          </a:xfrm>
          <a:prstGeom prst="rect">
            <a:avLst/>
          </a:prstGeom>
          <a:effectLst>
            <a:outerShdw blurRad="508000" dist="101600" dir="5400000" algn="tl" rotWithShape="0">
              <a:prstClr val="black">
                <a:alpha val="10000"/>
              </a:prstClr>
            </a:outerShdw>
          </a:effectLst>
        </p:spPr>
      </p:pic>
      <p:pic>
        <p:nvPicPr>
          <p:cNvPr id="4" name="Content Placeholder 3" descr="A screenshot of a medical exam&#10;&#10;AI-generated content may be incorrect.">
            <a:extLst>
              <a:ext uri="{FF2B5EF4-FFF2-40B4-BE49-F238E27FC236}">
                <a16:creationId xmlns:a16="http://schemas.microsoft.com/office/drawing/2014/main" id="{8F8B21D6-86F2-F094-FE33-EA06D6EC43A2}"/>
              </a:ext>
            </a:extLst>
          </p:cNvPr>
          <p:cNvPicPr>
            <a:picLocks noGrp="1" noChangeAspect="1"/>
          </p:cNvPicPr>
          <p:nvPr>
            <p:ph idx="1"/>
          </p:nvPr>
        </p:nvPicPr>
        <p:blipFill>
          <a:blip r:embed="rId3"/>
          <a:srcRect t="13706" b="13811"/>
          <a:stretch>
            <a:fillRect/>
          </a:stretch>
        </p:blipFill>
        <p:spPr>
          <a:xfrm>
            <a:off x="3367493" y="1557339"/>
            <a:ext cx="2638800" cy="4752000"/>
          </a:xfrm>
          <a:prstGeom prst="rect">
            <a:avLst/>
          </a:prstGeom>
          <a:effectLst>
            <a:outerShdw blurRad="508000" dist="101600" dir="5400000" algn="tl" rotWithShape="0">
              <a:prstClr val="black">
                <a:alpha val="10000"/>
              </a:prstClr>
            </a:outerShdw>
          </a:effectLst>
        </p:spPr>
      </p:pic>
      <p:pic>
        <p:nvPicPr>
          <p:cNvPr id="7" name="Picture 6" descr="A screenshot of a phone&#10;&#10;AI-generated content may be incorrect.">
            <a:extLst>
              <a:ext uri="{FF2B5EF4-FFF2-40B4-BE49-F238E27FC236}">
                <a16:creationId xmlns:a16="http://schemas.microsoft.com/office/drawing/2014/main" id="{3E5903C6-48FD-8576-1A40-5643C0D5BE2C}"/>
              </a:ext>
            </a:extLst>
          </p:cNvPr>
          <p:cNvPicPr>
            <a:picLocks noChangeAspect="1"/>
          </p:cNvPicPr>
          <p:nvPr/>
        </p:nvPicPr>
        <p:blipFill>
          <a:blip r:embed="rId4"/>
          <a:srcRect t="21065" b="9603"/>
          <a:stretch>
            <a:fillRect/>
          </a:stretch>
        </p:blipFill>
        <p:spPr>
          <a:xfrm>
            <a:off x="6184123" y="1557339"/>
            <a:ext cx="2638800" cy="4752000"/>
          </a:xfrm>
          <a:prstGeom prst="rect">
            <a:avLst/>
          </a:prstGeom>
          <a:effectLst>
            <a:outerShdw blurRad="508000" dist="101600" dir="5400000" algn="tl" rotWithShape="0">
              <a:prstClr val="black">
                <a:alpha val="10000"/>
              </a:prstClr>
            </a:outerShdw>
          </a:effectLst>
        </p:spPr>
      </p:pic>
      <p:pic>
        <p:nvPicPr>
          <p:cNvPr id="5" name="Picture 4" descr="A screenshot of a phone&#10;&#10;AI-generated content may be incorrect.">
            <a:extLst>
              <a:ext uri="{FF2B5EF4-FFF2-40B4-BE49-F238E27FC236}">
                <a16:creationId xmlns:a16="http://schemas.microsoft.com/office/drawing/2014/main" id="{BDCB8C14-24DB-87B0-ABE5-900C14DBB892}"/>
              </a:ext>
            </a:extLst>
          </p:cNvPr>
          <p:cNvPicPr>
            <a:picLocks noChangeAspect="1"/>
          </p:cNvPicPr>
          <p:nvPr/>
        </p:nvPicPr>
        <p:blipFill>
          <a:blip r:embed="rId5"/>
          <a:srcRect t="15793" r="-1" b="21636"/>
          <a:stretch>
            <a:fillRect/>
          </a:stretch>
        </p:blipFill>
        <p:spPr>
          <a:xfrm>
            <a:off x="9000752" y="1557341"/>
            <a:ext cx="2638800" cy="4751387"/>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1582902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9EBD1-F6BD-BD98-150F-A4819F93748A}"/>
              </a:ext>
            </a:extLst>
          </p:cNvPr>
          <p:cNvSpPr>
            <a:spLocks noGrp="1"/>
          </p:cNvSpPr>
          <p:nvPr>
            <p:ph type="title"/>
          </p:nvPr>
        </p:nvSpPr>
        <p:spPr>
          <a:xfrm>
            <a:off x="216159" y="271819"/>
            <a:ext cx="11530060" cy="773502"/>
          </a:xfrm>
        </p:spPr>
        <p:txBody>
          <a:bodyPr>
            <a:normAutofit/>
          </a:bodyPr>
          <a:lstStyle/>
          <a:p>
            <a:pPr algn="ctr"/>
            <a:r>
              <a:rPr lang="en-US" sz="2400" dirty="0">
                <a:ea typeface="+mj-lt"/>
                <a:cs typeface="+mj-lt"/>
              </a:rPr>
              <a:t>Named Entity Recognition (NER) on Clinical Diagnoses Using </a:t>
            </a:r>
            <a:r>
              <a:rPr lang="en-US" sz="2400" err="1">
                <a:ea typeface="+mj-lt"/>
                <a:cs typeface="+mj-lt"/>
              </a:rPr>
              <a:t>spaCy</a:t>
            </a:r>
            <a:endParaRPr lang="en-US" sz="2400"/>
          </a:p>
        </p:txBody>
      </p:sp>
      <p:sp>
        <p:nvSpPr>
          <p:cNvPr id="3" name="Content Placeholder 2">
            <a:extLst>
              <a:ext uri="{FF2B5EF4-FFF2-40B4-BE49-F238E27FC236}">
                <a16:creationId xmlns:a16="http://schemas.microsoft.com/office/drawing/2014/main" id="{07CD0F1C-8260-9134-992B-69B04B3C8BDF}"/>
              </a:ext>
            </a:extLst>
          </p:cNvPr>
          <p:cNvSpPr>
            <a:spLocks noGrp="1"/>
          </p:cNvSpPr>
          <p:nvPr>
            <p:ph idx="1"/>
          </p:nvPr>
        </p:nvSpPr>
        <p:spPr>
          <a:xfrm>
            <a:off x="1126726" y="3429899"/>
            <a:ext cx="9853948" cy="3060038"/>
          </a:xfrm>
        </p:spPr>
        <p:txBody>
          <a:bodyPr vert="horz" lIns="91440" tIns="45720" rIns="91440" bIns="45720" rtlCol="0" anchor="t">
            <a:normAutofit/>
          </a:bodyPr>
          <a:lstStyle/>
          <a:p>
            <a:pPr marL="0" indent="0">
              <a:buNone/>
            </a:pPr>
            <a:r>
              <a:rPr lang="en-US" sz="1400" b="1" dirty="0">
                <a:ea typeface="+mn-lt"/>
                <a:cs typeface="+mn-lt"/>
              </a:rPr>
              <a:t>Code Walkthrough</a:t>
            </a:r>
            <a:r>
              <a:rPr lang="en-US" sz="1400" dirty="0">
                <a:ea typeface="+mn-lt"/>
                <a:cs typeface="+mn-lt"/>
              </a:rPr>
              <a:t>:</a:t>
            </a:r>
            <a:endParaRPr lang="en-US" sz="1400" dirty="0"/>
          </a:p>
          <a:p>
            <a:pPr marL="0" indent="0">
              <a:buNone/>
            </a:pPr>
            <a:r>
              <a:rPr lang="en-US" sz="1400" dirty="0">
                <a:ea typeface="+mn-lt"/>
                <a:cs typeface="+mn-lt"/>
              </a:rPr>
              <a:t>Text Cleaning and Tokenization:</a:t>
            </a:r>
            <a:br>
              <a:rPr lang="en-US" sz="1400" dirty="0">
                <a:ea typeface="+mn-lt"/>
                <a:cs typeface="+mn-lt"/>
              </a:rPr>
            </a:br>
            <a:r>
              <a:rPr lang="en-US" sz="1400" dirty="0">
                <a:ea typeface="+mn-lt"/>
                <a:cs typeface="+mn-lt"/>
              </a:rPr>
              <a:t>The code applies a custom </a:t>
            </a:r>
            <a:r>
              <a:rPr lang="en-US" sz="1400" dirty="0" err="1">
                <a:latin typeface="Consolas"/>
              </a:rPr>
              <a:t>clean_and_tokenize</a:t>
            </a:r>
            <a:r>
              <a:rPr lang="en-US" sz="1400" dirty="0">
                <a:ea typeface="+mn-lt"/>
                <a:cs typeface="+mn-lt"/>
              </a:rPr>
              <a:t> function to the </a:t>
            </a:r>
            <a:r>
              <a:rPr lang="en-US" sz="1400" dirty="0">
                <a:latin typeface="Consolas"/>
              </a:rPr>
              <a:t>"</a:t>
            </a:r>
            <a:r>
              <a:rPr lang="en-US" sz="1400" dirty="0" err="1">
                <a:latin typeface="Consolas"/>
              </a:rPr>
              <a:t>diagnosis_name</a:t>
            </a:r>
            <a:r>
              <a:rPr lang="en-US" sz="1400" dirty="0">
                <a:latin typeface="Consolas"/>
              </a:rPr>
              <a:t>"</a:t>
            </a:r>
            <a:r>
              <a:rPr lang="en-US" sz="1400" dirty="0">
                <a:ea typeface="+mn-lt"/>
                <a:cs typeface="+mn-lt"/>
              </a:rPr>
              <a:t> column of the </a:t>
            </a:r>
            <a:r>
              <a:rPr lang="en-US" sz="1400" dirty="0" err="1">
                <a:ea typeface="+mn-lt"/>
                <a:cs typeface="+mn-lt"/>
              </a:rPr>
              <a:t>DataFrame</a:t>
            </a:r>
            <a:r>
              <a:rPr lang="en-US" sz="1400" dirty="0">
                <a:ea typeface="+mn-lt"/>
                <a:cs typeface="+mn-lt"/>
              </a:rPr>
              <a:t>, creating a new column </a:t>
            </a:r>
            <a:r>
              <a:rPr lang="en-US" sz="1400" dirty="0">
                <a:latin typeface="Consolas"/>
              </a:rPr>
              <a:t>"</a:t>
            </a:r>
            <a:r>
              <a:rPr lang="en-US" sz="1400" dirty="0" err="1">
                <a:latin typeface="Consolas"/>
              </a:rPr>
              <a:t>cleaned_tokens</a:t>
            </a:r>
            <a:r>
              <a:rPr lang="en-US" sz="1400" dirty="0">
                <a:latin typeface="Consolas"/>
              </a:rPr>
              <a:t>"</a:t>
            </a:r>
            <a:r>
              <a:rPr lang="en-US" sz="1400" dirty="0">
                <a:ea typeface="+mn-lt"/>
                <a:cs typeface="+mn-lt"/>
              </a:rPr>
              <a:t> containing the processed text.</a:t>
            </a:r>
            <a:endParaRPr lang="en-US" sz="1400" dirty="0"/>
          </a:p>
          <a:p>
            <a:pPr marL="0" indent="0">
              <a:buNone/>
            </a:pPr>
            <a:r>
              <a:rPr lang="en-US" sz="1400" dirty="0">
                <a:ea typeface="+mn-lt"/>
                <a:cs typeface="+mn-lt"/>
              </a:rPr>
              <a:t>Load </a:t>
            </a:r>
            <a:r>
              <a:rPr lang="en-US" sz="1400" dirty="0" err="1">
                <a:ea typeface="+mn-lt"/>
                <a:cs typeface="+mn-lt"/>
              </a:rPr>
              <a:t>spaCy</a:t>
            </a:r>
            <a:r>
              <a:rPr lang="en-US" sz="1400" dirty="0">
                <a:ea typeface="+mn-lt"/>
                <a:cs typeface="+mn-lt"/>
              </a:rPr>
              <a:t> Model:</a:t>
            </a:r>
            <a:br>
              <a:rPr lang="en-US" sz="1400" dirty="0">
                <a:ea typeface="+mn-lt"/>
                <a:cs typeface="+mn-lt"/>
              </a:rPr>
            </a:br>
            <a:r>
              <a:rPr lang="en-US" sz="1400" dirty="0">
                <a:ea typeface="+mn-lt"/>
                <a:cs typeface="+mn-lt"/>
              </a:rPr>
              <a:t>Loads the pre-trained English language model (</a:t>
            </a:r>
            <a:r>
              <a:rPr lang="en-US" sz="1400" dirty="0" err="1">
                <a:latin typeface="Consolas"/>
              </a:rPr>
              <a:t>en_core_web_sm</a:t>
            </a:r>
            <a:r>
              <a:rPr lang="en-US" sz="1400" dirty="0">
                <a:ea typeface="+mn-lt"/>
                <a:cs typeface="+mn-lt"/>
              </a:rPr>
              <a:t>) to enable NLP tasks including Named Entity Recognition (NER).</a:t>
            </a:r>
            <a:endParaRPr lang="en-US" sz="1400" dirty="0"/>
          </a:p>
          <a:p>
            <a:pPr marL="0" indent="0">
              <a:buNone/>
            </a:pPr>
            <a:r>
              <a:rPr lang="en-US" sz="1400" dirty="0">
                <a:ea typeface="+mn-lt"/>
                <a:cs typeface="+mn-lt"/>
              </a:rPr>
              <a:t>Entity Extraction and Visualization:</a:t>
            </a:r>
            <a:br>
              <a:rPr lang="en-US" sz="1400" dirty="0">
                <a:ea typeface="+mn-lt"/>
                <a:cs typeface="+mn-lt"/>
              </a:rPr>
            </a:br>
            <a:r>
              <a:rPr lang="en-US" sz="1400" dirty="0">
                <a:ea typeface="+mn-lt"/>
                <a:cs typeface="+mn-lt"/>
              </a:rPr>
              <a:t>Iterates over the first 100 cleaned diagnosis texts. For each, it:</a:t>
            </a:r>
            <a:endParaRPr lang="en-US" sz="1400" dirty="0"/>
          </a:p>
          <a:p>
            <a:pPr marL="457200" lvl="1" indent="0">
              <a:buNone/>
            </a:pPr>
            <a:r>
              <a:rPr lang="en-US" sz="1400" dirty="0">
                <a:ea typeface="+mn-lt"/>
                <a:cs typeface="+mn-lt"/>
              </a:rPr>
              <a:t>Processes the text with </a:t>
            </a:r>
            <a:r>
              <a:rPr lang="en-US" sz="1400" dirty="0" err="1">
                <a:ea typeface="+mn-lt"/>
                <a:cs typeface="+mn-lt"/>
              </a:rPr>
              <a:t>spaCy</a:t>
            </a:r>
            <a:r>
              <a:rPr lang="en-US" sz="1400" dirty="0">
                <a:ea typeface="+mn-lt"/>
                <a:cs typeface="+mn-lt"/>
              </a:rPr>
              <a:t> to generate a </a:t>
            </a:r>
            <a:r>
              <a:rPr lang="en-US" sz="1400" dirty="0">
                <a:latin typeface="Consolas"/>
              </a:rPr>
              <a:t>Doc</a:t>
            </a:r>
            <a:r>
              <a:rPr lang="en-US" sz="1400" dirty="0">
                <a:ea typeface="+mn-lt"/>
                <a:cs typeface="+mn-lt"/>
              </a:rPr>
              <a:t> object containing linguistic annotations.</a:t>
            </a:r>
            <a:endParaRPr lang="en-US" sz="1400" dirty="0"/>
          </a:p>
          <a:p>
            <a:pPr marL="457200" lvl="1" indent="0">
              <a:buNone/>
            </a:pPr>
            <a:r>
              <a:rPr lang="en-US" sz="1400" dirty="0">
                <a:ea typeface="+mn-lt"/>
                <a:cs typeface="+mn-lt"/>
              </a:rPr>
              <a:t>Uses </a:t>
            </a:r>
            <a:r>
              <a:rPr lang="en-US" sz="1400" dirty="0" err="1">
                <a:latin typeface="Consolas"/>
              </a:rPr>
              <a:t>displacy.render</a:t>
            </a:r>
            <a:r>
              <a:rPr lang="en-US" sz="1400" dirty="0">
                <a:ea typeface="+mn-lt"/>
                <a:cs typeface="+mn-lt"/>
              </a:rPr>
              <a:t> to visually highlight and label any named entities (such as diseases, drugs, or other biomedical terms) found in the text, directly in a </a:t>
            </a:r>
            <a:r>
              <a:rPr lang="en-US" sz="1400" dirty="0" err="1">
                <a:ea typeface="+mn-lt"/>
                <a:cs typeface="+mn-lt"/>
              </a:rPr>
              <a:t>Jupyter</a:t>
            </a:r>
            <a:r>
              <a:rPr lang="en-US" sz="1400" dirty="0">
                <a:ea typeface="+mn-lt"/>
                <a:cs typeface="+mn-lt"/>
              </a:rPr>
              <a:t> notebook cell for easy inspection.</a:t>
            </a:r>
            <a:endParaRPr lang="en-US" sz="1400" dirty="0"/>
          </a:p>
          <a:p>
            <a:pPr marL="0" indent="0">
              <a:buNone/>
            </a:pPr>
            <a:endParaRPr lang="en-US" sz="3200" dirty="0"/>
          </a:p>
        </p:txBody>
      </p:sp>
      <p:pic>
        <p:nvPicPr>
          <p:cNvPr id="5" name="Picture 4" descr="A screenshot of a computer code&#10;&#10;AI-generated content may be incorrect.">
            <a:extLst>
              <a:ext uri="{FF2B5EF4-FFF2-40B4-BE49-F238E27FC236}">
                <a16:creationId xmlns:a16="http://schemas.microsoft.com/office/drawing/2014/main" id="{E9FF80FB-DC9F-8810-7285-86691B08CD71}"/>
              </a:ext>
            </a:extLst>
          </p:cNvPr>
          <p:cNvPicPr>
            <a:picLocks noChangeAspect="1"/>
          </p:cNvPicPr>
          <p:nvPr/>
        </p:nvPicPr>
        <p:blipFill>
          <a:blip r:embed="rId2"/>
          <a:stretch>
            <a:fillRect/>
          </a:stretch>
        </p:blipFill>
        <p:spPr>
          <a:xfrm>
            <a:off x="0" y="1108253"/>
            <a:ext cx="12192000" cy="2168587"/>
          </a:xfrm>
          <a:prstGeom prst="rect">
            <a:avLst/>
          </a:prstGeom>
        </p:spPr>
      </p:pic>
    </p:spTree>
    <p:extLst>
      <p:ext uri="{BB962C8B-B14F-4D97-AF65-F5344CB8AC3E}">
        <p14:creationId xmlns:p14="http://schemas.microsoft.com/office/powerpoint/2010/main" val="666563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41AA7C-22CB-7AF8-F159-C2748D60BE5E}"/>
              </a:ext>
            </a:extLst>
          </p:cNvPr>
          <p:cNvPicPr>
            <a:picLocks noChangeAspect="1"/>
          </p:cNvPicPr>
          <p:nvPr/>
        </p:nvPicPr>
        <p:blipFill>
          <a:blip r:embed="rId2">
            <a:duotone>
              <a:schemeClr val="bg2">
                <a:shade val="45000"/>
                <a:satMod val="135000"/>
              </a:schemeClr>
              <a:prstClr val="white"/>
            </a:duotone>
          </a:blip>
          <a:srcRect t="15729" r="9085" b="7543"/>
          <a:stretch>
            <a:fill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0C5A47-FCBF-36FB-3DEB-87E542D012B0}"/>
              </a:ext>
            </a:extLst>
          </p:cNvPr>
          <p:cNvSpPr>
            <a:spLocks noGrp="1"/>
          </p:cNvSpPr>
          <p:nvPr>
            <p:ph type="title"/>
          </p:nvPr>
        </p:nvSpPr>
        <p:spPr>
          <a:xfrm>
            <a:off x="838200" y="365125"/>
            <a:ext cx="10515600" cy="1325563"/>
          </a:xfrm>
        </p:spPr>
        <p:txBody>
          <a:bodyPr>
            <a:normAutofit/>
          </a:bodyPr>
          <a:lstStyle/>
          <a:p>
            <a:pPr algn="ctr"/>
            <a:r>
              <a:rPr lang="en-US" dirty="0">
                <a:latin typeface="Aptos"/>
              </a:rPr>
              <a:t>Benefits of </a:t>
            </a:r>
            <a:r>
              <a:rPr lang="en-US" dirty="0" err="1">
                <a:latin typeface="Aptos"/>
              </a:rPr>
              <a:t>spaCy</a:t>
            </a:r>
            <a:r>
              <a:rPr lang="en-US" sz="2400" dirty="0">
                <a:latin typeface="Aptos Display"/>
              </a:rPr>
              <a:t> </a:t>
            </a:r>
            <a:r>
              <a:rPr lang="en-US" dirty="0">
                <a:latin typeface="Aptos"/>
              </a:rPr>
              <a:t>Modeling Approach</a:t>
            </a:r>
            <a:endParaRPr lang="en-US" dirty="0"/>
          </a:p>
        </p:txBody>
      </p:sp>
      <p:graphicFrame>
        <p:nvGraphicFramePr>
          <p:cNvPr id="5" name="Content Placeholder 2">
            <a:extLst>
              <a:ext uri="{FF2B5EF4-FFF2-40B4-BE49-F238E27FC236}">
                <a16:creationId xmlns:a16="http://schemas.microsoft.com/office/drawing/2014/main" id="{25933410-C1AD-090B-C244-8D8569FA10E3}"/>
              </a:ext>
            </a:extLst>
          </p:cNvPr>
          <p:cNvGraphicFramePr>
            <a:graphicFrameLocks noGrp="1"/>
          </p:cNvGraphicFramePr>
          <p:nvPr>
            <p:ph idx="1"/>
            <p:extLst>
              <p:ext uri="{D42A27DB-BD31-4B8C-83A1-F6EECF244321}">
                <p14:modId xmlns:p14="http://schemas.microsoft.com/office/powerpoint/2010/main" val="346975809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5645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50CFF7-72B8-67FD-0D97-2C23A54D4C32}"/>
              </a:ext>
            </a:extLst>
          </p:cNvPr>
          <p:cNvSpPr>
            <a:spLocks noGrp="1"/>
          </p:cNvSpPr>
          <p:nvPr>
            <p:ph idx="1"/>
          </p:nvPr>
        </p:nvSpPr>
        <p:spPr>
          <a:xfrm>
            <a:off x="242221" y="161145"/>
            <a:ext cx="6255337" cy="6539427"/>
          </a:xfrm>
          <a:solidFill>
            <a:schemeClr val="bg1">
              <a:lumMod val="95000"/>
            </a:schemeClr>
          </a:solidFill>
        </p:spPr>
        <p:txBody>
          <a:bodyPr vert="horz" lIns="91440" tIns="45720" rIns="91440" bIns="45720" rtlCol="0" anchor="t">
            <a:noAutofit/>
          </a:bodyPr>
          <a:lstStyle/>
          <a:p>
            <a:pPr>
              <a:buNone/>
            </a:pPr>
            <a:r>
              <a:rPr lang="en-US" sz="900" err="1">
                <a:solidFill>
                  <a:srgbClr val="A22889"/>
                </a:solidFill>
                <a:latin typeface="Menlo"/>
              </a:rPr>
              <a:t>sequenceDiagram</a:t>
            </a:r>
            <a:endParaRPr lang="en-US" sz="900" dirty="0"/>
          </a:p>
          <a:p>
            <a:pPr>
              <a:buNone/>
            </a:pPr>
            <a:r>
              <a:rPr lang="en-US" sz="900" dirty="0">
                <a:solidFill>
                  <a:srgbClr val="649696"/>
                </a:solidFill>
                <a:latin typeface="Menlo"/>
              </a:rPr>
              <a:t>title</a:t>
            </a:r>
            <a:r>
              <a:rPr lang="en-US" sz="900" dirty="0">
                <a:solidFill>
                  <a:srgbClr val="AA8500"/>
                </a:solidFill>
                <a:latin typeface="Menlo"/>
              </a:rPr>
              <a:t> Tutorial Workflow: Social Relationships and Healthcare Outcomes (MIMIC-III)</a:t>
            </a:r>
            <a:endParaRPr lang="en-US" sz="900" dirty="0"/>
          </a:p>
          <a:p>
            <a:pPr lvl="1">
              <a:buNone/>
            </a:pPr>
            <a:r>
              <a:rPr lang="en-US" sz="600" dirty="0">
                <a:solidFill>
                  <a:srgbClr val="A22889"/>
                </a:solidFill>
                <a:latin typeface="Menlo"/>
              </a:rPr>
              <a:t>participant</a:t>
            </a:r>
            <a:r>
              <a:rPr lang="en-US" sz="600" dirty="0">
                <a:latin typeface="Menlo"/>
              </a:rPr>
              <a:t> </a:t>
            </a:r>
            <a:r>
              <a:rPr lang="en-US" sz="600" dirty="0">
                <a:solidFill>
                  <a:srgbClr val="A22889"/>
                </a:solidFill>
                <a:latin typeface="Menlo"/>
              </a:rPr>
              <a:t>User</a:t>
            </a:r>
            <a:r>
              <a:rPr lang="en-US" sz="600" dirty="0">
                <a:latin typeface="Menlo"/>
              </a:rPr>
              <a:t> </a:t>
            </a:r>
            <a:r>
              <a:rPr lang="en-US" sz="600" dirty="0">
                <a:solidFill>
                  <a:srgbClr val="A22889"/>
                </a:solidFill>
                <a:latin typeface="Menlo"/>
              </a:rPr>
              <a:t>as</a:t>
            </a:r>
            <a:r>
              <a:rPr lang="en-US" sz="600" dirty="0">
                <a:latin typeface="Menlo"/>
              </a:rPr>
              <a:t> </a:t>
            </a:r>
            <a:r>
              <a:rPr lang="en-US" sz="600" dirty="0">
                <a:solidFill>
                  <a:srgbClr val="A22889"/>
                </a:solidFill>
                <a:latin typeface="Menlo"/>
              </a:rPr>
              <a:t>Learner</a:t>
            </a:r>
            <a:endParaRPr lang="en-US" sz="600"/>
          </a:p>
          <a:p>
            <a:pPr lvl="1">
              <a:buNone/>
            </a:pPr>
            <a:r>
              <a:rPr lang="en-US" sz="600" dirty="0">
                <a:solidFill>
                  <a:srgbClr val="A22889"/>
                </a:solidFill>
                <a:latin typeface="Menlo"/>
              </a:rPr>
              <a:t>participant</a:t>
            </a:r>
            <a:r>
              <a:rPr lang="en-US" sz="600" dirty="0">
                <a:latin typeface="Menlo"/>
              </a:rPr>
              <a:t> </a:t>
            </a:r>
            <a:r>
              <a:rPr lang="en-US" sz="600" err="1">
                <a:solidFill>
                  <a:srgbClr val="A22889"/>
                </a:solidFill>
                <a:latin typeface="Menlo"/>
              </a:rPr>
              <a:t>BigQuery</a:t>
            </a:r>
            <a:endParaRPr lang="en-US" sz="600"/>
          </a:p>
          <a:p>
            <a:pPr lvl="1">
              <a:buNone/>
            </a:pPr>
            <a:r>
              <a:rPr lang="en-US" sz="600" dirty="0">
                <a:solidFill>
                  <a:srgbClr val="A22889"/>
                </a:solidFill>
                <a:latin typeface="Menlo"/>
              </a:rPr>
              <a:t>participant</a:t>
            </a:r>
            <a:r>
              <a:rPr lang="en-US" sz="600" dirty="0">
                <a:latin typeface="Menlo"/>
              </a:rPr>
              <a:t> </a:t>
            </a:r>
            <a:r>
              <a:rPr lang="en-US" sz="600" dirty="0">
                <a:solidFill>
                  <a:srgbClr val="A22889"/>
                </a:solidFill>
                <a:latin typeface="Menlo"/>
              </a:rPr>
              <a:t>Python</a:t>
            </a:r>
            <a:r>
              <a:rPr lang="en-US" sz="600" dirty="0">
                <a:latin typeface="Menlo"/>
              </a:rPr>
              <a:t> </a:t>
            </a:r>
            <a:r>
              <a:rPr lang="en-US" sz="600" dirty="0">
                <a:solidFill>
                  <a:srgbClr val="A22889"/>
                </a:solidFill>
                <a:latin typeface="Menlo"/>
              </a:rPr>
              <a:t>as</a:t>
            </a:r>
            <a:r>
              <a:rPr lang="en-US" sz="600" dirty="0">
                <a:latin typeface="Menlo"/>
              </a:rPr>
              <a:t> </a:t>
            </a:r>
            <a:r>
              <a:rPr lang="en-US" sz="600" dirty="0">
                <a:solidFill>
                  <a:srgbClr val="A22889"/>
                </a:solidFill>
                <a:latin typeface="Menlo"/>
              </a:rPr>
              <a:t>Python</a:t>
            </a:r>
            <a:r>
              <a:rPr lang="en-US" sz="600" dirty="0">
                <a:latin typeface="Menlo"/>
              </a:rPr>
              <a:t>/</a:t>
            </a:r>
            <a:r>
              <a:rPr lang="en-US" sz="600" err="1">
                <a:solidFill>
                  <a:srgbClr val="A22889"/>
                </a:solidFill>
                <a:latin typeface="Menlo"/>
              </a:rPr>
              <a:t>Colab</a:t>
            </a:r>
            <a:endParaRPr lang="en-US" sz="600"/>
          </a:p>
          <a:p>
            <a:pPr lvl="1">
              <a:buNone/>
            </a:pPr>
            <a:r>
              <a:rPr lang="en-US" sz="600" dirty="0">
                <a:solidFill>
                  <a:srgbClr val="A22889"/>
                </a:solidFill>
                <a:latin typeface="Menlo"/>
              </a:rPr>
              <a:t>participant</a:t>
            </a:r>
            <a:r>
              <a:rPr lang="en-US" sz="600" dirty="0">
                <a:latin typeface="Menlo"/>
              </a:rPr>
              <a:t> </a:t>
            </a:r>
            <a:r>
              <a:rPr lang="en-US" sz="600" dirty="0">
                <a:solidFill>
                  <a:srgbClr val="A22889"/>
                </a:solidFill>
                <a:latin typeface="Menlo"/>
              </a:rPr>
              <a:t>Drive</a:t>
            </a:r>
            <a:r>
              <a:rPr lang="en-US" sz="600" dirty="0">
                <a:latin typeface="Menlo"/>
              </a:rPr>
              <a:t> </a:t>
            </a:r>
            <a:r>
              <a:rPr lang="en-US" sz="600" dirty="0">
                <a:solidFill>
                  <a:srgbClr val="A22889"/>
                </a:solidFill>
                <a:latin typeface="Menlo"/>
              </a:rPr>
              <a:t>as</a:t>
            </a:r>
            <a:r>
              <a:rPr lang="en-US" sz="600" dirty="0">
                <a:latin typeface="Menlo"/>
              </a:rPr>
              <a:t> </a:t>
            </a:r>
            <a:r>
              <a:rPr lang="en-US" sz="600" dirty="0">
                <a:solidFill>
                  <a:srgbClr val="A22889"/>
                </a:solidFill>
                <a:latin typeface="Menlo"/>
              </a:rPr>
              <a:t>Google</a:t>
            </a:r>
            <a:r>
              <a:rPr lang="en-US" sz="600" dirty="0">
                <a:latin typeface="Menlo"/>
              </a:rPr>
              <a:t> </a:t>
            </a:r>
            <a:r>
              <a:rPr lang="en-US" sz="600" dirty="0">
                <a:solidFill>
                  <a:srgbClr val="A22889"/>
                </a:solidFill>
                <a:latin typeface="Menlo"/>
              </a:rPr>
              <a:t>Drive</a:t>
            </a:r>
            <a:endParaRPr lang="en-US" sz="600"/>
          </a:p>
          <a:p>
            <a:pPr lvl="1">
              <a:buNone/>
            </a:pPr>
            <a:r>
              <a:rPr lang="en-US" sz="600" dirty="0">
                <a:solidFill>
                  <a:srgbClr val="A22889"/>
                </a:solidFill>
                <a:latin typeface="Menlo"/>
              </a:rPr>
              <a:t>participant</a:t>
            </a:r>
            <a:r>
              <a:rPr lang="en-US" sz="600" dirty="0">
                <a:latin typeface="Menlo"/>
              </a:rPr>
              <a:t> </a:t>
            </a:r>
            <a:r>
              <a:rPr lang="en-US" sz="600" dirty="0">
                <a:solidFill>
                  <a:srgbClr val="A22889"/>
                </a:solidFill>
                <a:latin typeface="Menlo"/>
              </a:rPr>
              <a:t>NLP</a:t>
            </a:r>
            <a:r>
              <a:rPr lang="en-US" sz="600" dirty="0">
                <a:latin typeface="Menlo"/>
              </a:rPr>
              <a:t> </a:t>
            </a:r>
            <a:r>
              <a:rPr lang="en-US" sz="600" dirty="0">
                <a:solidFill>
                  <a:srgbClr val="A22889"/>
                </a:solidFill>
                <a:latin typeface="Menlo"/>
              </a:rPr>
              <a:t>as</a:t>
            </a:r>
            <a:r>
              <a:rPr lang="en-US" sz="600" dirty="0">
                <a:latin typeface="Menlo"/>
              </a:rPr>
              <a:t> </a:t>
            </a:r>
            <a:r>
              <a:rPr lang="en-US" sz="600" dirty="0">
                <a:solidFill>
                  <a:srgbClr val="A22889"/>
                </a:solidFill>
                <a:latin typeface="Menlo"/>
              </a:rPr>
              <a:t>NLP</a:t>
            </a:r>
            <a:r>
              <a:rPr lang="en-US" sz="600" dirty="0">
                <a:latin typeface="Menlo"/>
              </a:rPr>
              <a:t> </a:t>
            </a:r>
            <a:r>
              <a:rPr lang="en-US" sz="600" dirty="0">
                <a:solidFill>
                  <a:srgbClr val="A22889"/>
                </a:solidFill>
                <a:latin typeface="Menlo"/>
              </a:rPr>
              <a:t>Library</a:t>
            </a:r>
            <a:r>
              <a:rPr lang="en-US" sz="600" dirty="0">
                <a:latin typeface="Menlo"/>
              </a:rPr>
              <a:t> </a:t>
            </a:r>
            <a:r>
              <a:rPr lang="en-US" sz="600" b="1" dirty="0">
                <a:latin typeface="Menlo"/>
              </a:rPr>
              <a:t>(</a:t>
            </a:r>
            <a:r>
              <a:rPr lang="en-US" sz="600" err="1">
                <a:solidFill>
                  <a:srgbClr val="AA8500"/>
                </a:solidFill>
                <a:latin typeface="Menlo"/>
              </a:rPr>
              <a:t>spaCy</a:t>
            </a:r>
            <a:r>
              <a:rPr lang="en-US" sz="600" dirty="0">
                <a:solidFill>
                  <a:srgbClr val="AA8500"/>
                </a:solidFill>
                <a:latin typeface="Menlo"/>
              </a:rPr>
              <a:t>/</a:t>
            </a:r>
            <a:r>
              <a:rPr lang="en-US" sz="600" err="1">
                <a:solidFill>
                  <a:srgbClr val="AA8500"/>
                </a:solidFill>
                <a:latin typeface="Menlo"/>
              </a:rPr>
              <a:t>SciSpaCy</a:t>
            </a:r>
            <a:r>
              <a:rPr lang="en-US" sz="600" dirty="0">
                <a:solidFill>
                  <a:srgbClr val="AA8500"/>
                </a:solidFill>
                <a:latin typeface="Menlo"/>
              </a:rPr>
              <a:t>/Med7</a:t>
            </a:r>
            <a:r>
              <a:rPr lang="en-US" sz="600" b="1" dirty="0">
                <a:latin typeface="Menlo"/>
              </a:rPr>
              <a:t>)</a:t>
            </a:r>
            <a:endParaRPr lang="en-US" sz="600"/>
          </a:p>
          <a:p>
            <a:pPr lvl="1">
              <a:buNone/>
            </a:pPr>
            <a:r>
              <a:rPr lang="en-US" sz="600" dirty="0">
                <a:solidFill>
                  <a:srgbClr val="A22889"/>
                </a:solidFill>
                <a:latin typeface="Menlo"/>
              </a:rPr>
              <a:t>participant</a:t>
            </a:r>
            <a:r>
              <a:rPr lang="en-US" sz="600" dirty="0">
                <a:latin typeface="Menlo"/>
              </a:rPr>
              <a:t> </a:t>
            </a:r>
            <a:r>
              <a:rPr lang="en-US" sz="600" dirty="0">
                <a:solidFill>
                  <a:srgbClr val="A22889"/>
                </a:solidFill>
                <a:latin typeface="Menlo"/>
              </a:rPr>
              <a:t>Viz</a:t>
            </a:r>
            <a:r>
              <a:rPr lang="en-US" sz="600" dirty="0">
                <a:latin typeface="Menlo"/>
              </a:rPr>
              <a:t> </a:t>
            </a:r>
            <a:r>
              <a:rPr lang="en-US" sz="600" dirty="0">
                <a:solidFill>
                  <a:srgbClr val="A22889"/>
                </a:solidFill>
                <a:latin typeface="Menlo"/>
              </a:rPr>
              <a:t>as</a:t>
            </a:r>
            <a:r>
              <a:rPr lang="en-US" sz="600" dirty="0">
                <a:latin typeface="Menlo"/>
              </a:rPr>
              <a:t> </a:t>
            </a:r>
            <a:r>
              <a:rPr lang="en-US" sz="600" dirty="0">
                <a:solidFill>
                  <a:srgbClr val="A22889"/>
                </a:solidFill>
                <a:latin typeface="Menlo"/>
              </a:rPr>
              <a:t>Visualization</a:t>
            </a:r>
            <a:r>
              <a:rPr lang="en-US" sz="600" dirty="0">
                <a:latin typeface="Menlo"/>
              </a:rPr>
              <a:t> </a:t>
            </a:r>
            <a:r>
              <a:rPr lang="en-US" sz="600" dirty="0">
                <a:solidFill>
                  <a:srgbClr val="A22889"/>
                </a:solidFill>
                <a:latin typeface="Menlo"/>
              </a:rPr>
              <a:t>Tool</a:t>
            </a:r>
            <a:endParaRPr lang="en-US" sz="600"/>
          </a:p>
          <a:p>
            <a:pPr lvl="1">
              <a:buNone/>
            </a:pPr>
            <a:r>
              <a:rPr lang="en-US" sz="600" dirty="0">
                <a:solidFill>
                  <a:srgbClr val="A22889"/>
                </a:solidFill>
                <a:latin typeface="Menlo"/>
              </a:rPr>
              <a:t>participant</a:t>
            </a:r>
            <a:r>
              <a:rPr lang="en-US" sz="600" dirty="0">
                <a:latin typeface="Menlo"/>
              </a:rPr>
              <a:t> </a:t>
            </a:r>
            <a:r>
              <a:rPr lang="en-US" sz="600" dirty="0">
                <a:solidFill>
                  <a:srgbClr val="A22889"/>
                </a:solidFill>
                <a:latin typeface="Menlo"/>
              </a:rPr>
              <a:t>PPT</a:t>
            </a:r>
            <a:r>
              <a:rPr lang="en-US" sz="600" dirty="0">
                <a:latin typeface="Menlo"/>
              </a:rPr>
              <a:t> </a:t>
            </a:r>
            <a:r>
              <a:rPr lang="en-US" sz="600" dirty="0">
                <a:solidFill>
                  <a:srgbClr val="A22889"/>
                </a:solidFill>
                <a:latin typeface="Menlo"/>
              </a:rPr>
              <a:t>as</a:t>
            </a:r>
            <a:r>
              <a:rPr lang="en-US" sz="600" dirty="0">
                <a:latin typeface="Menlo"/>
              </a:rPr>
              <a:t> </a:t>
            </a:r>
            <a:r>
              <a:rPr lang="en-US" sz="600" dirty="0">
                <a:solidFill>
                  <a:srgbClr val="A22889"/>
                </a:solidFill>
                <a:latin typeface="Menlo"/>
              </a:rPr>
              <a:t>PowerPoint</a:t>
            </a:r>
            <a:endParaRPr lang="en-US" sz="600"/>
          </a:p>
          <a:p>
            <a:pPr lvl="1">
              <a:buNone/>
            </a:pPr>
            <a:endParaRPr lang="en-US" sz="600" dirty="0">
              <a:solidFill>
                <a:srgbClr val="A22889"/>
              </a:solidFill>
              <a:latin typeface="Menlo"/>
            </a:endParaRPr>
          </a:p>
          <a:p>
            <a:pPr lvl="2">
              <a:buNone/>
            </a:pPr>
            <a:r>
              <a:rPr lang="en-US" sz="800" dirty="0">
                <a:solidFill>
                  <a:srgbClr val="888C89"/>
                </a:solidFill>
                <a:latin typeface="Menlo"/>
              </a:rPr>
              <a:t>%% 1. Data Import</a:t>
            </a:r>
            <a:endParaRPr lang="en-US" sz="800" dirty="0"/>
          </a:p>
          <a:p>
            <a:pPr lvl="2">
              <a:buNone/>
            </a:pPr>
            <a:r>
              <a:rPr lang="en-US" sz="800" dirty="0">
                <a:solidFill>
                  <a:srgbClr val="A22889"/>
                </a:solidFill>
                <a:latin typeface="Menlo"/>
              </a:rPr>
              <a:t>User-</a:t>
            </a:r>
            <a:r>
              <a:rPr lang="en-US" sz="800" dirty="0">
                <a:latin typeface="Menlo"/>
              </a:rPr>
              <a:t>&gt;&gt;</a:t>
            </a:r>
            <a:r>
              <a:rPr lang="en-US" sz="800" err="1">
                <a:solidFill>
                  <a:srgbClr val="A22889"/>
                </a:solidFill>
                <a:latin typeface="Menlo"/>
              </a:rPr>
              <a:t>BigQuery</a:t>
            </a:r>
            <a:r>
              <a:rPr lang="en-US" sz="800" dirty="0">
                <a:latin typeface="Menlo"/>
              </a:rPr>
              <a:t>: </a:t>
            </a:r>
            <a:r>
              <a:rPr lang="en-US" sz="800" dirty="0">
                <a:solidFill>
                  <a:srgbClr val="A22889"/>
                </a:solidFill>
                <a:latin typeface="Menlo"/>
              </a:rPr>
              <a:t>Import</a:t>
            </a:r>
            <a:r>
              <a:rPr lang="en-US" sz="800" dirty="0">
                <a:latin typeface="Menlo"/>
              </a:rPr>
              <a:t> </a:t>
            </a:r>
            <a:r>
              <a:rPr lang="en-US" sz="800" dirty="0">
                <a:solidFill>
                  <a:srgbClr val="A22889"/>
                </a:solidFill>
                <a:latin typeface="Menlo"/>
              </a:rPr>
              <a:t>MIMIC-III</a:t>
            </a:r>
            <a:r>
              <a:rPr lang="en-US" sz="800" dirty="0">
                <a:latin typeface="Menlo"/>
              </a:rPr>
              <a:t> </a:t>
            </a:r>
            <a:r>
              <a:rPr lang="en-US" sz="800" dirty="0">
                <a:solidFill>
                  <a:srgbClr val="A22889"/>
                </a:solidFill>
                <a:latin typeface="Menlo"/>
              </a:rPr>
              <a:t>dataset</a:t>
            </a:r>
            <a:r>
              <a:rPr lang="en-US" sz="800" dirty="0">
                <a:latin typeface="Menlo"/>
              </a:rPr>
              <a:t> </a:t>
            </a:r>
            <a:r>
              <a:rPr lang="en-US" sz="800" b="1" dirty="0">
                <a:latin typeface="Menlo"/>
              </a:rPr>
              <a:t>(</a:t>
            </a:r>
            <a:r>
              <a:rPr lang="en-US" sz="800" err="1">
                <a:solidFill>
                  <a:srgbClr val="AA8500"/>
                </a:solidFill>
                <a:latin typeface="Menlo"/>
              </a:rPr>
              <a:t>physionet</a:t>
            </a:r>
            <a:r>
              <a:rPr lang="en-US" sz="800" dirty="0">
                <a:solidFill>
                  <a:srgbClr val="AA8500"/>
                </a:solidFill>
                <a:latin typeface="Menlo"/>
              </a:rPr>
              <a:t>-data</a:t>
            </a:r>
            <a:r>
              <a:rPr lang="en-US" sz="800" b="1" dirty="0">
                <a:latin typeface="Menlo"/>
              </a:rPr>
              <a:t>)</a:t>
            </a:r>
            <a:endParaRPr lang="en-US" sz="800"/>
          </a:p>
          <a:p>
            <a:pPr lvl="2">
              <a:buNone/>
            </a:pPr>
            <a:r>
              <a:rPr lang="en-US" sz="800" err="1">
                <a:solidFill>
                  <a:srgbClr val="A22889"/>
                </a:solidFill>
                <a:latin typeface="Menlo"/>
              </a:rPr>
              <a:t>BigQuery</a:t>
            </a:r>
            <a:r>
              <a:rPr lang="en-US" sz="800" dirty="0">
                <a:solidFill>
                  <a:srgbClr val="A22889"/>
                </a:solidFill>
                <a:latin typeface="Menlo"/>
              </a:rPr>
              <a:t>--</a:t>
            </a:r>
            <a:r>
              <a:rPr lang="en-US" sz="800" dirty="0">
                <a:latin typeface="Menlo"/>
              </a:rPr>
              <a:t>&gt;&gt;</a:t>
            </a:r>
            <a:r>
              <a:rPr lang="en-US" sz="800" dirty="0">
                <a:solidFill>
                  <a:srgbClr val="A22889"/>
                </a:solidFill>
                <a:latin typeface="Menlo"/>
              </a:rPr>
              <a:t>User</a:t>
            </a:r>
            <a:r>
              <a:rPr lang="en-US" sz="800" dirty="0">
                <a:latin typeface="Menlo"/>
              </a:rPr>
              <a:t>: </a:t>
            </a:r>
            <a:r>
              <a:rPr lang="en-US" sz="800" dirty="0">
                <a:solidFill>
                  <a:srgbClr val="A22889"/>
                </a:solidFill>
                <a:latin typeface="Menlo"/>
              </a:rPr>
              <a:t>Dataset</a:t>
            </a:r>
            <a:r>
              <a:rPr lang="en-US" sz="800" dirty="0">
                <a:latin typeface="Menlo"/>
              </a:rPr>
              <a:t> </a:t>
            </a:r>
            <a:r>
              <a:rPr lang="en-US" sz="800" dirty="0">
                <a:solidFill>
                  <a:srgbClr val="A22889"/>
                </a:solidFill>
                <a:latin typeface="Menlo"/>
              </a:rPr>
              <a:t>available</a:t>
            </a:r>
            <a:endParaRPr lang="en-US" sz="800"/>
          </a:p>
          <a:p>
            <a:pPr lvl="2">
              <a:buNone/>
            </a:pPr>
            <a:r>
              <a:rPr lang="en-US" sz="800" dirty="0">
                <a:solidFill>
                  <a:srgbClr val="888C89"/>
                </a:solidFill>
                <a:latin typeface="Menlo"/>
              </a:rPr>
              <a:t>%% 2. Data Exploration &amp; SQL Analysis</a:t>
            </a:r>
            <a:endParaRPr lang="en-US" sz="800"/>
          </a:p>
          <a:p>
            <a:pPr lvl="2">
              <a:buNone/>
            </a:pPr>
            <a:r>
              <a:rPr lang="en-US" sz="800" dirty="0">
                <a:solidFill>
                  <a:srgbClr val="A22889"/>
                </a:solidFill>
                <a:latin typeface="Menlo"/>
              </a:rPr>
              <a:t>User-</a:t>
            </a:r>
            <a:r>
              <a:rPr lang="en-US" sz="800" dirty="0">
                <a:latin typeface="Menlo"/>
              </a:rPr>
              <a:t>&gt;&gt;</a:t>
            </a:r>
            <a:r>
              <a:rPr lang="en-US" sz="800" err="1">
                <a:solidFill>
                  <a:srgbClr val="A22889"/>
                </a:solidFill>
                <a:latin typeface="Menlo"/>
              </a:rPr>
              <a:t>BigQuery</a:t>
            </a:r>
            <a:r>
              <a:rPr lang="en-US" sz="800" dirty="0">
                <a:latin typeface="Menlo"/>
              </a:rPr>
              <a:t>: </a:t>
            </a:r>
            <a:r>
              <a:rPr lang="en-US" sz="800" dirty="0">
                <a:solidFill>
                  <a:srgbClr val="A22889"/>
                </a:solidFill>
                <a:latin typeface="Menlo"/>
              </a:rPr>
              <a:t>Connect</a:t>
            </a:r>
            <a:r>
              <a:rPr lang="en-US" sz="800" dirty="0">
                <a:latin typeface="Menlo"/>
              </a:rPr>
              <a:t> </a:t>
            </a:r>
            <a:r>
              <a:rPr lang="en-US" sz="800" dirty="0">
                <a:solidFill>
                  <a:srgbClr val="A22889"/>
                </a:solidFill>
                <a:latin typeface="Menlo"/>
              </a:rPr>
              <a:t>and</a:t>
            </a:r>
            <a:r>
              <a:rPr lang="en-US" sz="800" dirty="0">
                <a:latin typeface="Menlo"/>
              </a:rPr>
              <a:t> </a:t>
            </a:r>
            <a:r>
              <a:rPr lang="en-US" sz="800" dirty="0">
                <a:solidFill>
                  <a:srgbClr val="A22889"/>
                </a:solidFill>
                <a:latin typeface="Menlo"/>
              </a:rPr>
              <a:t>explore</a:t>
            </a:r>
            <a:r>
              <a:rPr lang="en-US" sz="800" dirty="0">
                <a:latin typeface="Menlo"/>
              </a:rPr>
              <a:t> </a:t>
            </a:r>
            <a:r>
              <a:rPr lang="en-US" sz="800" dirty="0">
                <a:solidFill>
                  <a:srgbClr val="A22889"/>
                </a:solidFill>
                <a:latin typeface="Menlo"/>
              </a:rPr>
              <a:t>tables</a:t>
            </a:r>
            <a:r>
              <a:rPr lang="en-US" sz="800" dirty="0">
                <a:latin typeface="Menlo"/>
              </a:rPr>
              <a:t> </a:t>
            </a:r>
            <a:r>
              <a:rPr lang="en-US" sz="800" b="1" dirty="0">
                <a:latin typeface="Menlo"/>
              </a:rPr>
              <a:t>(</a:t>
            </a:r>
            <a:r>
              <a:rPr lang="en-US" sz="800" dirty="0">
                <a:solidFill>
                  <a:srgbClr val="AA8500"/>
                </a:solidFill>
                <a:latin typeface="Menlo"/>
              </a:rPr>
              <a:t>admissions</a:t>
            </a:r>
            <a:r>
              <a:rPr lang="en-US" sz="800" b="1" dirty="0">
                <a:latin typeface="Menlo"/>
              </a:rPr>
              <a:t>,</a:t>
            </a:r>
            <a:r>
              <a:rPr lang="en-US" sz="800" dirty="0">
                <a:solidFill>
                  <a:srgbClr val="AA8500"/>
                </a:solidFill>
                <a:latin typeface="Menlo"/>
              </a:rPr>
              <a:t> patients</a:t>
            </a:r>
            <a:r>
              <a:rPr lang="en-US" sz="800" b="1" dirty="0">
                <a:latin typeface="Menlo"/>
              </a:rPr>
              <a:t>,</a:t>
            </a:r>
            <a:r>
              <a:rPr lang="en-US" sz="800" dirty="0">
                <a:solidFill>
                  <a:srgbClr val="AA8500"/>
                </a:solidFill>
                <a:latin typeface="Menlo"/>
              </a:rPr>
              <a:t> etc.</a:t>
            </a:r>
            <a:r>
              <a:rPr lang="en-US" sz="800" b="1" dirty="0">
                <a:latin typeface="Menlo"/>
              </a:rPr>
              <a:t>)</a:t>
            </a:r>
            <a:endParaRPr lang="en-US" sz="800"/>
          </a:p>
          <a:p>
            <a:pPr lvl="2">
              <a:buNone/>
            </a:pPr>
            <a:r>
              <a:rPr lang="en-US" sz="800" dirty="0">
                <a:solidFill>
                  <a:srgbClr val="A22889"/>
                </a:solidFill>
                <a:latin typeface="Menlo"/>
              </a:rPr>
              <a:t>User-</a:t>
            </a:r>
            <a:r>
              <a:rPr lang="en-US" sz="800" dirty="0">
                <a:latin typeface="Menlo"/>
              </a:rPr>
              <a:t>&gt;&gt;</a:t>
            </a:r>
            <a:r>
              <a:rPr lang="en-US" sz="800" err="1">
                <a:solidFill>
                  <a:srgbClr val="A22889"/>
                </a:solidFill>
                <a:latin typeface="Menlo"/>
              </a:rPr>
              <a:t>BigQuery</a:t>
            </a:r>
            <a:r>
              <a:rPr lang="en-US" sz="800" dirty="0">
                <a:latin typeface="Menlo"/>
              </a:rPr>
              <a:t>: </a:t>
            </a:r>
            <a:r>
              <a:rPr lang="en-US" sz="800" dirty="0">
                <a:solidFill>
                  <a:srgbClr val="A22889"/>
                </a:solidFill>
                <a:latin typeface="Menlo"/>
              </a:rPr>
              <a:t>Write</a:t>
            </a:r>
            <a:r>
              <a:rPr lang="en-US" sz="800" dirty="0">
                <a:latin typeface="Menlo"/>
              </a:rPr>
              <a:t> </a:t>
            </a:r>
            <a:r>
              <a:rPr lang="en-US" sz="800" dirty="0">
                <a:solidFill>
                  <a:srgbClr val="A22889"/>
                </a:solidFill>
                <a:latin typeface="Menlo"/>
              </a:rPr>
              <a:t>SQL</a:t>
            </a:r>
            <a:r>
              <a:rPr lang="en-US" sz="800" dirty="0">
                <a:latin typeface="Menlo"/>
              </a:rPr>
              <a:t> </a:t>
            </a:r>
            <a:r>
              <a:rPr lang="en-US" sz="800" dirty="0">
                <a:solidFill>
                  <a:srgbClr val="A22889"/>
                </a:solidFill>
                <a:latin typeface="Menlo"/>
              </a:rPr>
              <a:t>for</a:t>
            </a:r>
            <a:r>
              <a:rPr lang="en-US" sz="800" dirty="0">
                <a:latin typeface="Menlo"/>
              </a:rPr>
              <a:t> </a:t>
            </a:r>
            <a:r>
              <a:rPr lang="en-US" sz="800" dirty="0">
                <a:solidFill>
                  <a:srgbClr val="A22889"/>
                </a:solidFill>
                <a:latin typeface="Menlo"/>
              </a:rPr>
              <a:t>marital</a:t>
            </a:r>
            <a:r>
              <a:rPr lang="en-US" sz="800" dirty="0">
                <a:latin typeface="Menlo"/>
              </a:rPr>
              <a:t> </a:t>
            </a:r>
            <a:r>
              <a:rPr lang="en-US" sz="800" dirty="0">
                <a:solidFill>
                  <a:srgbClr val="A22889"/>
                </a:solidFill>
                <a:latin typeface="Menlo"/>
              </a:rPr>
              <a:t>status</a:t>
            </a:r>
            <a:r>
              <a:rPr lang="en-US" sz="800" dirty="0">
                <a:latin typeface="Menlo"/>
              </a:rPr>
              <a:t> </a:t>
            </a:r>
            <a:r>
              <a:rPr lang="en-US" sz="800" dirty="0">
                <a:solidFill>
                  <a:srgbClr val="A22889"/>
                </a:solidFill>
                <a:latin typeface="Menlo"/>
              </a:rPr>
              <a:t>vs</a:t>
            </a:r>
            <a:r>
              <a:rPr lang="en-US" sz="800" dirty="0">
                <a:latin typeface="Menlo"/>
              </a:rPr>
              <a:t>. </a:t>
            </a:r>
            <a:r>
              <a:rPr lang="en-US" sz="800" dirty="0">
                <a:solidFill>
                  <a:srgbClr val="A22889"/>
                </a:solidFill>
                <a:latin typeface="Menlo"/>
              </a:rPr>
              <a:t>outcomes</a:t>
            </a:r>
            <a:endParaRPr lang="en-US" sz="800"/>
          </a:p>
          <a:p>
            <a:pPr lvl="2">
              <a:buNone/>
            </a:pPr>
            <a:r>
              <a:rPr lang="en-US" sz="800" err="1">
                <a:solidFill>
                  <a:srgbClr val="A22889"/>
                </a:solidFill>
                <a:latin typeface="Menlo"/>
              </a:rPr>
              <a:t>BigQuery</a:t>
            </a:r>
            <a:r>
              <a:rPr lang="en-US" sz="800" dirty="0">
                <a:solidFill>
                  <a:srgbClr val="A22889"/>
                </a:solidFill>
                <a:latin typeface="Menlo"/>
              </a:rPr>
              <a:t>--</a:t>
            </a:r>
            <a:r>
              <a:rPr lang="en-US" sz="800" dirty="0">
                <a:latin typeface="Menlo"/>
              </a:rPr>
              <a:t>&gt;&gt;</a:t>
            </a:r>
            <a:r>
              <a:rPr lang="en-US" sz="800" dirty="0">
                <a:solidFill>
                  <a:srgbClr val="A22889"/>
                </a:solidFill>
                <a:latin typeface="Menlo"/>
              </a:rPr>
              <a:t>User</a:t>
            </a:r>
            <a:r>
              <a:rPr lang="en-US" sz="800" dirty="0">
                <a:latin typeface="Menlo"/>
              </a:rPr>
              <a:t>: </a:t>
            </a:r>
            <a:r>
              <a:rPr lang="en-US" sz="800" dirty="0">
                <a:solidFill>
                  <a:srgbClr val="A22889"/>
                </a:solidFill>
                <a:latin typeface="Menlo"/>
              </a:rPr>
              <a:t>Return</a:t>
            </a:r>
            <a:r>
              <a:rPr lang="en-US" sz="800" dirty="0">
                <a:latin typeface="Menlo"/>
              </a:rPr>
              <a:t> </a:t>
            </a:r>
            <a:r>
              <a:rPr lang="en-US" sz="800" dirty="0">
                <a:solidFill>
                  <a:srgbClr val="A22889"/>
                </a:solidFill>
                <a:latin typeface="Menlo"/>
              </a:rPr>
              <a:t>query</a:t>
            </a:r>
            <a:r>
              <a:rPr lang="en-US" sz="800" dirty="0">
                <a:latin typeface="Menlo"/>
              </a:rPr>
              <a:t> </a:t>
            </a:r>
            <a:r>
              <a:rPr lang="en-US" sz="800" dirty="0">
                <a:solidFill>
                  <a:srgbClr val="A22889"/>
                </a:solidFill>
                <a:latin typeface="Menlo"/>
              </a:rPr>
              <a:t>results</a:t>
            </a:r>
            <a:r>
              <a:rPr lang="en-US" sz="800" dirty="0">
                <a:latin typeface="Menlo"/>
              </a:rPr>
              <a:t> </a:t>
            </a:r>
            <a:r>
              <a:rPr lang="en-US" sz="800" b="1" dirty="0">
                <a:latin typeface="Menlo"/>
              </a:rPr>
              <a:t>(</a:t>
            </a:r>
            <a:r>
              <a:rPr lang="en-US" sz="800" dirty="0">
                <a:solidFill>
                  <a:srgbClr val="AA8500"/>
                </a:solidFill>
                <a:latin typeface="Menlo"/>
              </a:rPr>
              <a:t>LOS</a:t>
            </a:r>
            <a:r>
              <a:rPr lang="en-US" sz="800" b="1" dirty="0">
                <a:latin typeface="Menlo"/>
              </a:rPr>
              <a:t>,</a:t>
            </a:r>
            <a:r>
              <a:rPr lang="en-US" sz="800" dirty="0">
                <a:solidFill>
                  <a:srgbClr val="AA8500"/>
                </a:solidFill>
                <a:latin typeface="Menlo"/>
              </a:rPr>
              <a:t> mortality</a:t>
            </a:r>
            <a:r>
              <a:rPr lang="en-US" sz="800" b="1" dirty="0">
                <a:latin typeface="Menlo"/>
              </a:rPr>
              <a:t>,</a:t>
            </a:r>
            <a:r>
              <a:rPr lang="en-US" sz="800" dirty="0">
                <a:solidFill>
                  <a:srgbClr val="AA8500"/>
                </a:solidFill>
                <a:latin typeface="Menlo"/>
              </a:rPr>
              <a:t> readmission</a:t>
            </a:r>
            <a:r>
              <a:rPr lang="en-US" sz="800" b="1" dirty="0">
                <a:latin typeface="Menlo"/>
              </a:rPr>
              <a:t>,</a:t>
            </a:r>
            <a:r>
              <a:rPr lang="en-US" sz="800" dirty="0">
                <a:solidFill>
                  <a:srgbClr val="AA8500"/>
                </a:solidFill>
                <a:latin typeface="Menlo"/>
              </a:rPr>
              <a:t> etc.</a:t>
            </a:r>
            <a:r>
              <a:rPr lang="en-US" sz="800" b="1" dirty="0">
                <a:latin typeface="Menlo"/>
              </a:rPr>
              <a:t>)</a:t>
            </a:r>
            <a:endParaRPr lang="en-US" sz="800"/>
          </a:p>
          <a:p>
            <a:pPr lvl="2">
              <a:buNone/>
            </a:pPr>
            <a:r>
              <a:rPr lang="en-US" sz="800" dirty="0">
                <a:solidFill>
                  <a:srgbClr val="888C89"/>
                </a:solidFill>
                <a:latin typeface="Menlo"/>
              </a:rPr>
              <a:t>%% 3. Visualization of Findings</a:t>
            </a:r>
            <a:endParaRPr lang="en-US" sz="800"/>
          </a:p>
          <a:p>
            <a:pPr lvl="2">
              <a:buNone/>
            </a:pPr>
            <a:r>
              <a:rPr lang="en-US" sz="800" dirty="0">
                <a:solidFill>
                  <a:srgbClr val="A22889"/>
                </a:solidFill>
                <a:latin typeface="Menlo"/>
              </a:rPr>
              <a:t>User-</a:t>
            </a:r>
            <a:r>
              <a:rPr lang="en-US" sz="800" dirty="0">
                <a:latin typeface="Menlo"/>
              </a:rPr>
              <a:t>&gt;&gt;</a:t>
            </a:r>
            <a:r>
              <a:rPr lang="en-US" sz="800" dirty="0">
                <a:solidFill>
                  <a:srgbClr val="A22889"/>
                </a:solidFill>
                <a:latin typeface="Menlo"/>
              </a:rPr>
              <a:t>Viz</a:t>
            </a:r>
            <a:r>
              <a:rPr lang="en-US" sz="800" dirty="0">
                <a:latin typeface="Menlo"/>
              </a:rPr>
              <a:t>: </a:t>
            </a:r>
            <a:r>
              <a:rPr lang="en-US" sz="800" dirty="0">
                <a:solidFill>
                  <a:srgbClr val="A22889"/>
                </a:solidFill>
                <a:latin typeface="Menlo"/>
              </a:rPr>
              <a:t>Generate</a:t>
            </a:r>
            <a:r>
              <a:rPr lang="en-US" sz="800" dirty="0">
                <a:latin typeface="Menlo"/>
              </a:rPr>
              <a:t> </a:t>
            </a:r>
            <a:r>
              <a:rPr lang="en-US" sz="800" dirty="0">
                <a:solidFill>
                  <a:srgbClr val="A22889"/>
                </a:solidFill>
                <a:latin typeface="Menlo"/>
              </a:rPr>
              <a:t>visualizations</a:t>
            </a:r>
            <a:r>
              <a:rPr lang="en-US" sz="800" dirty="0">
                <a:latin typeface="Menlo"/>
              </a:rPr>
              <a:t> </a:t>
            </a:r>
            <a:r>
              <a:rPr lang="en-US" sz="800" b="1" dirty="0">
                <a:latin typeface="Menlo"/>
              </a:rPr>
              <a:t>(</a:t>
            </a:r>
            <a:r>
              <a:rPr lang="en-US" sz="800" dirty="0">
                <a:solidFill>
                  <a:srgbClr val="AA8500"/>
                </a:solidFill>
                <a:latin typeface="Menlo"/>
              </a:rPr>
              <a:t>matplotlib</a:t>
            </a:r>
            <a:r>
              <a:rPr lang="en-US" sz="800" b="1" dirty="0">
                <a:latin typeface="Menlo"/>
              </a:rPr>
              <a:t>,</a:t>
            </a:r>
            <a:r>
              <a:rPr lang="en-US" sz="800" dirty="0">
                <a:solidFill>
                  <a:srgbClr val="AA8500"/>
                </a:solidFill>
                <a:latin typeface="Menlo"/>
              </a:rPr>
              <a:t> seaborn</a:t>
            </a:r>
            <a:r>
              <a:rPr lang="en-US" sz="800" b="1" dirty="0">
                <a:latin typeface="Menlo"/>
              </a:rPr>
              <a:t>,</a:t>
            </a:r>
            <a:r>
              <a:rPr lang="en-US" sz="800" dirty="0">
                <a:solidFill>
                  <a:srgbClr val="AA8500"/>
                </a:solidFill>
                <a:latin typeface="Menlo"/>
              </a:rPr>
              <a:t> </a:t>
            </a:r>
            <a:r>
              <a:rPr lang="en-US" sz="800" err="1">
                <a:solidFill>
                  <a:srgbClr val="AA8500"/>
                </a:solidFill>
                <a:latin typeface="Menlo"/>
              </a:rPr>
              <a:t>plotly</a:t>
            </a:r>
            <a:r>
              <a:rPr lang="en-US" sz="800" b="1" dirty="0">
                <a:latin typeface="Menlo"/>
              </a:rPr>
              <a:t>)</a:t>
            </a:r>
            <a:endParaRPr lang="en-US" sz="800"/>
          </a:p>
          <a:p>
            <a:pPr lvl="2">
              <a:buNone/>
            </a:pPr>
            <a:r>
              <a:rPr lang="en-US" sz="800" dirty="0">
                <a:solidFill>
                  <a:srgbClr val="A22889"/>
                </a:solidFill>
                <a:latin typeface="Menlo"/>
              </a:rPr>
              <a:t>Viz--</a:t>
            </a:r>
            <a:r>
              <a:rPr lang="en-US" sz="800" dirty="0">
                <a:latin typeface="Menlo"/>
              </a:rPr>
              <a:t>&gt;&gt;</a:t>
            </a:r>
            <a:r>
              <a:rPr lang="en-US" sz="800" dirty="0">
                <a:solidFill>
                  <a:srgbClr val="A22889"/>
                </a:solidFill>
                <a:latin typeface="Menlo"/>
              </a:rPr>
              <a:t>User</a:t>
            </a:r>
            <a:r>
              <a:rPr lang="en-US" sz="800" dirty="0">
                <a:latin typeface="Menlo"/>
              </a:rPr>
              <a:t>: </a:t>
            </a:r>
            <a:r>
              <a:rPr lang="en-US" sz="800" dirty="0">
                <a:solidFill>
                  <a:srgbClr val="A22889"/>
                </a:solidFill>
                <a:latin typeface="Menlo"/>
              </a:rPr>
              <a:t>Show</a:t>
            </a:r>
            <a:r>
              <a:rPr lang="en-US" sz="800" dirty="0">
                <a:latin typeface="Menlo"/>
              </a:rPr>
              <a:t> </a:t>
            </a:r>
            <a:r>
              <a:rPr lang="en-US" sz="800" dirty="0">
                <a:solidFill>
                  <a:srgbClr val="A22889"/>
                </a:solidFill>
                <a:latin typeface="Menlo"/>
              </a:rPr>
              <a:t>plots</a:t>
            </a:r>
            <a:r>
              <a:rPr lang="en-US" sz="800" dirty="0">
                <a:latin typeface="Menlo"/>
              </a:rPr>
              <a:t> </a:t>
            </a:r>
            <a:r>
              <a:rPr lang="en-US" sz="800" b="1" dirty="0">
                <a:latin typeface="Menlo"/>
              </a:rPr>
              <a:t>(</a:t>
            </a:r>
            <a:r>
              <a:rPr lang="en-US" sz="800" dirty="0">
                <a:solidFill>
                  <a:srgbClr val="AA8500"/>
                </a:solidFill>
                <a:latin typeface="Menlo"/>
              </a:rPr>
              <a:t>LOS vs. marital status</a:t>
            </a:r>
            <a:r>
              <a:rPr lang="en-US" sz="800" b="1" dirty="0">
                <a:latin typeface="Menlo"/>
              </a:rPr>
              <a:t>,</a:t>
            </a:r>
            <a:r>
              <a:rPr lang="en-US" sz="800" dirty="0">
                <a:solidFill>
                  <a:srgbClr val="AA8500"/>
                </a:solidFill>
                <a:latin typeface="Menlo"/>
              </a:rPr>
              <a:t> etc.</a:t>
            </a:r>
            <a:r>
              <a:rPr lang="en-US" sz="800" b="1" dirty="0">
                <a:latin typeface="Menlo"/>
              </a:rPr>
              <a:t>)</a:t>
            </a:r>
            <a:endParaRPr lang="en-US" sz="800"/>
          </a:p>
          <a:p>
            <a:pPr lvl="2">
              <a:buNone/>
            </a:pPr>
            <a:r>
              <a:rPr lang="en-US" sz="800" dirty="0">
                <a:solidFill>
                  <a:srgbClr val="888C89"/>
                </a:solidFill>
                <a:latin typeface="Menlo"/>
              </a:rPr>
              <a:t>%% 4. Data Export &amp; Python Analysis</a:t>
            </a:r>
            <a:endParaRPr lang="en-US" sz="800"/>
          </a:p>
          <a:p>
            <a:pPr lvl="2">
              <a:buNone/>
            </a:pPr>
            <a:r>
              <a:rPr lang="en-US" sz="800" dirty="0">
                <a:solidFill>
                  <a:srgbClr val="A22889"/>
                </a:solidFill>
                <a:latin typeface="Menlo"/>
              </a:rPr>
              <a:t>User-</a:t>
            </a:r>
            <a:r>
              <a:rPr lang="en-US" sz="800" dirty="0">
                <a:latin typeface="Menlo"/>
              </a:rPr>
              <a:t>&gt;&gt;</a:t>
            </a:r>
            <a:r>
              <a:rPr lang="en-US" sz="800" err="1">
                <a:solidFill>
                  <a:srgbClr val="A22889"/>
                </a:solidFill>
                <a:latin typeface="Menlo"/>
              </a:rPr>
              <a:t>BigQuery</a:t>
            </a:r>
            <a:r>
              <a:rPr lang="en-US" sz="800" dirty="0">
                <a:latin typeface="Menlo"/>
              </a:rPr>
              <a:t>: </a:t>
            </a:r>
            <a:r>
              <a:rPr lang="en-US" sz="800" dirty="0">
                <a:solidFill>
                  <a:srgbClr val="A22889"/>
                </a:solidFill>
                <a:latin typeface="Menlo"/>
              </a:rPr>
              <a:t>Export</a:t>
            </a:r>
            <a:r>
              <a:rPr lang="en-US" sz="800" dirty="0">
                <a:latin typeface="Menlo"/>
              </a:rPr>
              <a:t> </a:t>
            </a:r>
            <a:r>
              <a:rPr lang="en-US" sz="800" dirty="0">
                <a:solidFill>
                  <a:srgbClr val="A22889"/>
                </a:solidFill>
                <a:latin typeface="Menlo"/>
              </a:rPr>
              <a:t>query</a:t>
            </a:r>
            <a:r>
              <a:rPr lang="en-US" sz="800" dirty="0">
                <a:latin typeface="Menlo"/>
              </a:rPr>
              <a:t> </a:t>
            </a:r>
            <a:r>
              <a:rPr lang="en-US" sz="800" dirty="0">
                <a:solidFill>
                  <a:srgbClr val="A22889"/>
                </a:solidFill>
                <a:latin typeface="Menlo"/>
              </a:rPr>
              <a:t>results</a:t>
            </a:r>
            <a:r>
              <a:rPr lang="en-US" sz="800" dirty="0">
                <a:latin typeface="Menlo"/>
              </a:rPr>
              <a:t> </a:t>
            </a:r>
            <a:r>
              <a:rPr lang="en-US" sz="800" dirty="0">
                <a:solidFill>
                  <a:srgbClr val="A22889"/>
                </a:solidFill>
                <a:latin typeface="Menlo"/>
              </a:rPr>
              <a:t>as</a:t>
            </a:r>
            <a:r>
              <a:rPr lang="en-US" sz="800" dirty="0">
                <a:latin typeface="Menlo"/>
              </a:rPr>
              <a:t> </a:t>
            </a:r>
            <a:r>
              <a:rPr lang="en-US" sz="800" dirty="0">
                <a:solidFill>
                  <a:srgbClr val="A22889"/>
                </a:solidFill>
                <a:latin typeface="Menlo"/>
              </a:rPr>
              <a:t>CSV</a:t>
            </a:r>
            <a:endParaRPr lang="en-US" sz="800"/>
          </a:p>
          <a:p>
            <a:pPr lvl="2">
              <a:buNone/>
            </a:pPr>
            <a:r>
              <a:rPr lang="en-US" sz="800" err="1">
                <a:solidFill>
                  <a:srgbClr val="A22889"/>
                </a:solidFill>
                <a:latin typeface="Menlo"/>
              </a:rPr>
              <a:t>BigQuery</a:t>
            </a:r>
            <a:r>
              <a:rPr lang="en-US" sz="800" dirty="0">
                <a:solidFill>
                  <a:srgbClr val="A22889"/>
                </a:solidFill>
                <a:latin typeface="Menlo"/>
              </a:rPr>
              <a:t>--</a:t>
            </a:r>
            <a:r>
              <a:rPr lang="en-US" sz="800" dirty="0">
                <a:latin typeface="Menlo"/>
              </a:rPr>
              <a:t>&gt;&gt;</a:t>
            </a:r>
            <a:r>
              <a:rPr lang="en-US" sz="800" dirty="0">
                <a:solidFill>
                  <a:srgbClr val="A22889"/>
                </a:solidFill>
                <a:latin typeface="Menlo"/>
              </a:rPr>
              <a:t>Drive</a:t>
            </a:r>
            <a:r>
              <a:rPr lang="en-US" sz="800" dirty="0">
                <a:latin typeface="Menlo"/>
              </a:rPr>
              <a:t>: </a:t>
            </a:r>
            <a:r>
              <a:rPr lang="en-US" sz="800" dirty="0">
                <a:solidFill>
                  <a:srgbClr val="A22889"/>
                </a:solidFill>
                <a:latin typeface="Menlo"/>
              </a:rPr>
              <a:t>Save</a:t>
            </a:r>
            <a:r>
              <a:rPr lang="en-US" sz="800" dirty="0">
                <a:latin typeface="Menlo"/>
              </a:rPr>
              <a:t> </a:t>
            </a:r>
            <a:r>
              <a:rPr lang="en-US" sz="800" dirty="0">
                <a:solidFill>
                  <a:srgbClr val="A22889"/>
                </a:solidFill>
                <a:latin typeface="Menlo"/>
              </a:rPr>
              <a:t>CSV</a:t>
            </a:r>
            <a:r>
              <a:rPr lang="en-US" sz="800" dirty="0">
                <a:latin typeface="Menlo"/>
              </a:rPr>
              <a:t> </a:t>
            </a:r>
            <a:r>
              <a:rPr lang="en-US" sz="800" dirty="0">
                <a:solidFill>
                  <a:srgbClr val="A22889"/>
                </a:solidFill>
                <a:latin typeface="Menlo"/>
              </a:rPr>
              <a:t>to</a:t>
            </a:r>
            <a:r>
              <a:rPr lang="en-US" sz="800" dirty="0">
                <a:latin typeface="Menlo"/>
              </a:rPr>
              <a:t> </a:t>
            </a:r>
            <a:r>
              <a:rPr lang="en-US" sz="800" dirty="0">
                <a:solidFill>
                  <a:srgbClr val="A22889"/>
                </a:solidFill>
                <a:latin typeface="Menlo"/>
              </a:rPr>
              <a:t>Google</a:t>
            </a:r>
            <a:r>
              <a:rPr lang="en-US" sz="800" dirty="0">
                <a:latin typeface="Menlo"/>
              </a:rPr>
              <a:t> </a:t>
            </a:r>
            <a:r>
              <a:rPr lang="en-US" sz="800" dirty="0">
                <a:solidFill>
                  <a:srgbClr val="A22889"/>
                </a:solidFill>
                <a:latin typeface="Menlo"/>
              </a:rPr>
              <a:t>Drive</a:t>
            </a:r>
            <a:endParaRPr lang="en-US" sz="800"/>
          </a:p>
          <a:p>
            <a:pPr lvl="2">
              <a:buNone/>
            </a:pPr>
            <a:r>
              <a:rPr lang="en-US" sz="800" dirty="0">
                <a:solidFill>
                  <a:srgbClr val="A22889"/>
                </a:solidFill>
                <a:latin typeface="Menlo"/>
              </a:rPr>
              <a:t>Python-</a:t>
            </a:r>
            <a:r>
              <a:rPr lang="en-US" sz="800" dirty="0">
                <a:latin typeface="Menlo"/>
              </a:rPr>
              <a:t>&gt;&gt;</a:t>
            </a:r>
            <a:r>
              <a:rPr lang="en-US" sz="800" dirty="0">
                <a:solidFill>
                  <a:srgbClr val="A22889"/>
                </a:solidFill>
                <a:latin typeface="Menlo"/>
              </a:rPr>
              <a:t>Drive</a:t>
            </a:r>
            <a:r>
              <a:rPr lang="en-US" sz="800" dirty="0">
                <a:latin typeface="Menlo"/>
              </a:rPr>
              <a:t>: </a:t>
            </a:r>
            <a:r>
              <a:rPr lang="en-US" sz="800" dirty="0">
                <a:solidFill>
                  <a:srgbClr val="A22889"/>
                </a:solidFill>
                <a:latin typeface="Menlo"/>
              </a:rPr>
              <a:t>Load</a:t>
            </a:r>
            <a:r>
              <a:rPr lang="en-US" sz="800" dirty="0">
                <a:latin typeface="Menlo"/>
              </a:rPr>
              <a:t> </a:t>
            </a:r>
            <a:r>
              <a:rPr lang="en-US" sz="800" dirty="0">
                <a:solidFill>
                  <a:srgbClr val="A22889"/>
                </a:solidFill>
                <a:latin typeface="Menlo"/>
              </a:rPr>
              <a:t>CSVs</a:t>
            </a:r>
            <a:r>
              <a:rPr lang="en-US" sz="800" dirty="0">
                <a:latin typeface="Menlo"/>
              </a:rPr>
              <a:t> </a:t>
            </a:r>
            <a:r>
              <a:rPr lang="en-US" sz="800" dirty="0">
                <a:solidFill>
                  <a:srgbClr val="A22889"/>
                </a:solidFill>
                <a:latin typeface="Menlo"/>
              </a:rPr>
              <a:t>for</a:t>
            </a:r>
            <a:r>
              <a:rPr lang="en-US" sz="800" dirty="0">
                <a:latin typeface="Menlo"/>
              </a:rPr>
              <a:t> </a:t>
            </a:r>
            <a:r>
              <a:rPr lang="en-US" sz="800" dirty="0">
                <a:solidFill>
                  <a:srgbClr val="A22889"/>
                </a:solidFill>
                <a:latin typeface="Menlo"/>
              </a:rPr>
              <a:t>analysis</a:t>
            </a:r>
            <a:endParaRPr lang="en-US" sz="800"/>
          </a:p>
          <a:p>
            <a:pPr lvl="2">
              <a:buNone/>
            </a:pPr>
            <a:r>
              <a:rPr lang="en-US" sz="800" dirty="0">
                <a:solidFill>
                  <a:srgbClr val="888C89"/>
                </a:solidFill>
                <a:latin typeface="Menlo"/>
              </a:rPr>
              <a:t>%% 5. NLP with Medical Notes</a:t>
            </a:r>
            <a:endParaRPr lang="en-US" sz="800"/>
          </a:p>
          <a:p>
            <a:pPr lvl="2">
              <a:buNone/>
            </a:pPr>
            <a:r>
              <a:rPr lang="en-US" sz="800" dirty="0">
                <a:solidFill>
                  <a:srgbClr val="A22889"/>
                </a:solidFill>
                <a:latin typeface="Menlo"/>
              </a:rPr>
              <a:t>Python-</a:t>
            </a:r>
            <a:r>
              <a:rPr lang="en-US" sz="800" dirty="0">
                <a:latin typeface="Menlo"/>
              </a:rPr>
              <a:t>&gt;&gt;</a:t>
            </a:r>
            <a:r>
              <a:rPr lang="en-US" sz="800" dirty="0">
                <a:solidFill>
                  <a:srgbClr val="A22889"/>
                </a:solidFill>
                <a:latin typeface="Menlo"/>
              </a:rPr>
              <a:t>Drive</a:t>
            </a:r>
            <a:r>
              <a:rPr lang="en-US" sz="800" dirty="0">
                <a:latin typeface="Menlo"/>
              </a:rPr>
              <a:t>: </a:t>
            </a:r>
            <a:r>
              <a:rPr lang="en-US" sz="800" dirty="0">
                <a:solidFill>
                  <a:srgbClr val="A22889"/>
                </a:solidFill>
                <a:latin typeface="Menlo"/>
              </a:rPr>
              <a:t>Load</a:t>
            </a:r>
            <a:r>
              <a:rPr lang="en-US" sz="800" dirty="0">
                <a:latin typeface="Menlo"/>
              </a:rPr>
              <a:t> </a:t>
            </a:r>
            <a:r>
              <a:rPr lang="en-US" sz="800" dirty="0">
                <a:solidFill>
                  <a:srgbClr val="A22889"/>
                </a:solidFill>
                <a:latin typeface="Menlo"/>
              </a:rPr>
              <a:t>preconditioned</a:t>
            </a:r>
            <a:r>
              <a:rPr lang="en-US" sz="800" dirty="0">
                <a:latin typeface="Menlo"/>
              </a:rPr>
              <a:t> </a:t>
            </a:r>
            <a:r>
              <a:rPr lang="en-US" sz="800" dirty="0">
                <a:solidFill>
                  <a:srgbClr val="A22889"/>
                </a:solidFill>
                <a:latin typeface="Menlo"/>
              </a:rPr>
              <a:t>medical</a:t>
            </a:r>
            <a:r>
              <a:rPr lang="en-US" sz="800" dirty="0">
                <a:latin typeface="Menlo"/>
              </a:rPr>
              <a:t> </a:t>
            </a:r>
            <a:r>
              <a:rPr lang="en-US" sz="800" dirty="0">
                <a:solidFill>
                  <a:srgbClr val="A22889"/>
                </a:solidFill>
                <a:latin typeface="Menlo"/>
              </a:rPr>
              <a:t>notes</a:t>
            </a:r>
            <a:endParaRPr lang="en-US" sz="800"/>
          </a:p>
          <a:p>
            <a:pPr lvl="2">
              <a:buNone/>
            </a:pPr>
            <a:r>
              <a:rPr lang="en-US" sz="800" dirty="0">
                <a:solidFill>
                  <a:srgbClr val="A22889"/>
                </a:solidFill>
                <a:latin typeface="Menlo"/>
              </a:rPr>
              <a:t>Python-</a:t>
            </a:r>
            <a:r>
              <a:rPr lang="en-US" sz="800" dirty="0">
                <a:latin typeface="Menlo"/>
              </a:rPr>
              <a:t>&gt;&gt;</a:t>
            </a:r>
            <a:r>
              <a:rPr lang="en-US" sz="800" dirty="0">
                <a:solidFill>
                  <a:srgbClr val="A22889"/>
                </a:solidFill>
                <a:latin typeface="Menlo"/>
              </a:rPr>
              <a:t>NLP</a:t>
            </a:r>
            <a:r>
              <a:rPr lang="en-US" sz="800" dirty="0">
                <a:latin typeface="Menlo"/>
              </a:rPr>
              <a:t>: </a:t>
            </a:r>
            <a:r>
              <a:rPr lang="en-US" sz="800" dirty="0">
                <a:solidFill>
                  <a:srgbClr val="A22889"/>
                </a:solidFill>
                <a:latin typeface="Menlo"/>
              </a:rPr>
              <a:t>Run</a:t>
            </a:r>
            <a:r>
              <a:rPr lang="en-US" sz="800" dirty="0">
                <a:latin typeface="Menlo"/>
              </a:rPr>
              <a:t> </a:t>
            </a:r>
            <a:r>
              <a:rPr lang="en-US" sz="800" dirty="0">
                <a:solidFill>
                  <a:srgbClr val="A22889"/>
                </a:solidFill>
                <a:latin typeface="Menlo"/>
              </a:rPr>
              <a:t>NER</a:t>
            </a:r>
            <a:r>
              <a:rPr lang="en-US" sz="800" dirty="0">
                <a:latin typeface="Menlo"/>
              </a:rPr>
              <a:t>, </a:t>
            </a:r>
            <a:r>
              <a:rPr lang="en-US" sz="800" dirty="0">
                <a:solidFill>
                  <a:srgbClr val="A22889"/>
                </a:solidFill>
                <a:latin typeface="Menlo"/>
              </a:rPr>
              <a:t>relationship</a:t>
            </a:r>
            <a:r>
              <a:rPr lang="en-US" sz="800" dirty="0">
                <a:latin typeface="Menlo"/>
              </a:rPr>
              <a:t> </a:t>
            </a:r>
            <a:r>
              <a:rPr lang="en-US" sz="800" dirty="0">
                <a:solidFill>
                  <a:srgbClr val="A22889"/>
                </a:solidFill>
                <a:latin typeface="Menlo"/>
              </a:rPr>
              <a:t>extraction</a:t>
            </a:r>
            <a:r>
              <a:rPr lang="en-US" sz="800" dirty="0">
                <a:latin typeface="Menlo"/>
              </a:rPr>
              <a:t>, </a:t>
            </a:r>
            <a:r>
              <a:rPr lang="en-US" sz="800" dirty="0">
                <a:solidFill>
                  <a:srgbClr val="A22889"/>
                </a:solidFill>
                <a:latin typeface="Menlo"/>
              </a:rPr>
              <a:t>sentiment</a:t>
            </a:r>
            <a:r>
              <a:rPr lang="en-US" sz="800" dirty="0">
                <a:latin typeface="Menlo"/>
              </a:rPr>
              <a:t> </a:t>
            </a:r>
            <a:r>
              <a:rPr lang="en-US" sz="800" dirty="0">
                <a:solidFill>
                  <a:srgbClr val="A22889"/>
                </a:solidFill>
                <a:latin typeface="Menlo"/>
              </a:rPr>
              <a:t>analysis</a:t>
            </a:r>
            <a:endParaRPr lang="en-US" sz="800"/>
          </a:p>
          <a:p>
            <a:pPr lvl="2">
              <a:buNone/>
            </a:pPr>
            <a:r>
              <a:rPr lang="en-US" sz="800" dirty="0">
                <a:solidFill>
                  <a:srgbClr val="A22889"/>
                </a:solidFill>
                <a:latin typeface="Menlo"/>
              </a:rPr>
              <a:t>NLP--</a:t>
            </a:r>
            <a:r>
              <a:rPr lang="en-US" sz="800" dirty="0">
                <a:latin typeface="Menlo"/>
              </a:rPr>
              <a:t>&gt;&gt;</a:t>
            </a:r>
            <a:r>
              <a:rPr lang="en-US" sz="800" dirty="0">
                <a:solidFill>
                  <a:srgbClr val="A22889"/>
                </a:solidFill>
                <a:latin typeface="Menlo"/>
              </a:rPr>
              <a:t>Python</a:t>
            </a:r>
            <a:r>
              <a:rPr lang="en-US" sz="800" dirty="0">
                <a:latin typeface="Menlo"/>
              </a:rPr>
              <a:t>: </a:t>
            </a:r>
            <a:r>
              <a:rPr lang="en-US" sz="800" dirty="0">
                <a:solidFill>
                  <a:srgbClr val="A22889"/>
                </a:solidFill>
                <a:latin typeface="Menlo"/>
              </a:rPr>
              <a:t>Return</a:t>
            </a:r>
            <a:r>
              <a:rPr lang="en-US" sz="800" dirty="0">
                <a:latin typeface="Menlo"/>
              </a:rPr>
              <a:t> </a:t>
            </a:r>
            <a:r>
              <a:rPr lang="en-US" sz="800" dirty="0">
                <a:solidFill>
                  <a:srgbClr val="A22889"/>
                </a:solidFill>
                <a:latin typeface="Menlo"/>
              </a:rPr>
              <a:t>extracted</a:t>
            </a:r>
            <a:r>
              <a:rPr lang="en-US" sz="800" dirty="0">
                <a:latin typeface="Menlo"/>
              </a:rPr>
              <a:t> </a:t>
            </a:r>
            <a:r>
              <a:rPr lang="en-US" sz="800" dirty="0">
                <a:solidFill>
                  <a:srgbClr val="A22889"/>
                </a:solidFill>
                <a:latin typeface="Menlo"/>
              </a:rPr>
              <a:t>entities</a:t>
            </a:r>
            <a:r>
              <a:rPr lang="en-US" sz="800" dirty="0">
                <a:latin typeface="Menlo"/>
              </a:rPr>
              <a:t>, </a:t>
            </a:r>
            <a:r>
              <a:rPr lang="en-US" sz="800" dirty="0">
                <a:solidFill>
                  <a:srgbClr val="A22889"/>
                </a:solidFill>
                <a:latin typeface="Menlo"/>
              </a:rPr>
              <a:t>normalized</a:t>
            </a:r>
            <a:r>
              <a:rPr lang="en-US" sz="800" dirty="0">
                <a:latin typeface="Menlo"/>
              </a:rPr>
              <a:t> </a:t>
            </a:r>
            <a:r>
              <a:rPr lang="en-US" sz="800" dirty="0">
                <a:solidFill>
                  <a:srgbClr val="A22889"/>
                </a:solidFill>
                <a:latin typeface="Menlo"/>
              </a:rPr>
              <a:t>notes</a:t>
            </a:r>
            <a:endParaRPr lang="en-US" sz="800"/>
          </a:p>
          <a:p>
            <a:pPr lvl="2">
              <a:buNone/>
            </a:pPr>
            <a:r>
              <a:rPr lang="en-US" sz="800" dirty="0">
                <a:solidFill>
                  <a:srgbClr val="888C89"/>
                </a:solidFill>
                <a:latin typeface="Menlo"/>
              </a:rPr>
              <a:t>%% 6. Highlight Key Notes</a:t>
            </a:r>
            <a:endParaRPr lang="en-US" sz="800"/>
          </a:p>
          <a:p>
            <a:pPr lvl="2">
              <a:buNone/>
            </a:pPr>
            <a:r>
              <a:rPr lang="en-US" sz="800" dirty="0">
                <a:solidFill>
                  <a:srgbClr val="A22889"/>
                </a:solidFill>
                <a:latin typeface="Menlo"/>
              </a:rPr>
              <a:t>Python-</a:t>
            </a:r>
            <a:r>
              <a:rPr lang="en-US" sz="800" dirty="0">
                <a:latin typeface="Menlo"/>
              </a:rPr>
              <a:t>&gt;&gt;</a:t>
            </a:r>
            <a:r>
              <a:rPr lang="en-US" sz="800" dirty="0">
                <a:solidFill>
                  <a:srgbClr val="A22889"/>
                </a:solidFill>
                <a:latin typeface="Menlo"/>
              </a:rPr>
              <a:t>Viz</a:t>
            </a:r>
            <a:r>
              <a:rPr lang="en-US" sz="800" dirty="0">
                <a:latin typeface="Menlo"/>
              </a:rPr>
              <a:t>: </a:t>
            </a:r>
            <a:r>
              <a:rPr lang="en-US" sz="800" dirty="0">
                <a:solidFill>
                  <a:srgbClr val="A22889"/>
                </a:solidFill>
                <a:latin typeface="Menlo"/>
              </a:rPr>
              <a:t>Visualize</a:t>
            </a:r>
            <a:r>
              <a:rPr lang="en-US" sz="800" dirty="0">
                <a:latin typeface="Menlo"/>
              </a:rPr>
              <a:t> </a:t>
            </a:r>
            <a:r>
              <a:rPr lang="en-US" sz="800" dirty="0">
                <a:solidFill>
                  <a:srgbClr val="A22889"/>
                </a:solidFill>
                <a:latin typeface="Menlo"/>
              </a:rPr>
              <a:t>NER</a:t>
            </a:r>
            <a:r>
              <a:rPr lang="en-US" sz="800" dirty="0">
                <a:latin typeface="Menlo"/>
              </a:rPr>
              <a:t> </a:t>
            </a:r>
            <a:r>
              <a:rPr lang="en-US" sz="800" dirty="0">
                <a:solidFill>
                  <a:srgbClr val="A22889"/>
                </a:solidFill>
                <a:latin typeface="Menlo"/>
              </a:rPr>
              <a:t>with</a:t>
            </a:r>
            <a:r>
              <a:rPr lang="en-US" sz="800" dirty="0">
                <a:latin typeface="Menlo"/>
              </a:rPr>
              <a:t> </a:t>
            </a:r>
            <a:r>
              <a:rPr lang="en-US" sz="800" err="1">
                <a:solidFill>
                  <a:srgbClr val="A22889"/>
                </a:solidFill>
                <a:latin typeface="Menlo"/>
              </a:rPr>
              <a:t>displacy</a:t>
            </a:r>
            <a:r>
              <a:rPr lang="en-US" sz="800" dirty="0">
                <a:latin typeface="Menlo"/>
              </a:rPr>
              <a:t>, </a:t>
            </a:r>
            <a:r>
              <a:rPr lang="en-US" sz="800" dirty="0">
                <a:solidFill>
                  <a:srgbClr val="A22889"/>
                </a:solidFill>
                <a:latin typeface="Menlo"/>
              </a:rPr>
              <a:t>cluster</a:t>
            </a:r>
            <a:r>
              <a:rPr lang="en-US" sz="800" dirty="0">
                <a:latin typeface="Menlo"/>
              </a:rPr>
              <a:t> </a:t>
            </a:r>
            <a:r>
              <a:rPr lang="en-US" sz="800" dirty="0">
                <a:solidFill>
                  <a:srgbClr val="A22889"/>
                </a:solidFill>
                <a:latin typeface="Menlo"/>
              </a:rPr>
              <a:t>notes</a:t>
            </a:r>
            <a:r>
              <a:rPr lang="en-US" sz="800" dirty="0">
                <a:latin typeface="Menlo"/>
              </a:rPr>
              <a:t> </a:t>
            </a:r>
            <a:r>
              <a:rPr lang="en-US" sz="800" b="1" dirty="0">
                <a:latin typeface="Menlo"/>
              </a:rPr>
              <a:t>(</a:t>
            </a:r>
            <a:r>
              <a:rPr lang="en-US" sz="800" dirty="0">
                <a:solidFill>
                  <a:srgbClr val="AA8500"/>
                </a:solidFill>
                <a:latin typeface="Menlo"/>
              </a:rPr>
              <a:t>LDA/</a:t>
            </a:r>
            <a:r>
              <a:rPr lang="en-US" sz="800" err="1">
                <a:solidFill>
                  <a:srgbClr val="AA8500"/>
                </a:solidFill>
                <a:latin typeface="Menlo"/>
              </a:rPr>
              <a:t>BERTopic</a:t>
            </a:r>
            <a:r>
              <a:rPr lang="en-US" sz="800" b="1" dirty="0">
                <a:latin typeface="Menlo"/>
              </a:rPr>
              <a:t>)</a:t>
            </a:r>
            <a:endParaRPr lang="en-US" sz="800"/>
          </a:p>
          <a:p>
            <a:pPr lvl="2">
              <a:buNone/>
            </a:pPr>
            <a:r>
              <a:rPr lang="en-US" sz="800" dirty="0">
                <a:solidFill>
                  <a:srgbClr val="A22889"/>
                </a:solidFill>
                <a:latin typeface="Menlo"/>
              </a:rPr>
              <a:t>Viz--</a:t>
            </a:r>
            <a:r>
              <a:rPr lang="en-US" sz="800" dirty="0">
                <a:latin typeface="Menlo"/>
              </a:rPr>
              <a:t>&gt;&gt;</a:t>
            </a:r>
            <a:r>
              <a:rPr lang="en-US" sz="800" dirty="0">
                <a:solidFill>
                  <a:srgbClr val="A22889"/>
                </a:solidFill>
                <a:latin typeface="Menlo"/>
              </a:rPr>
              <a:t>User</a:t>
            </a:r>
            <a:r>
              <a:rPr lang="en-US" sz="800" dirty="0">
                <a:latin typeface="Menlo"/>
              </a:rPr>
              <a:t>: </a:t>
            </a:r>
            <a:r>
              <a:rPr lang="en-US" sz="800" dirty="0">
                <a:solidFill>
                  <a:srgbClr val="A22889"/>
                </a:solidFill>
                <a:latin typeface="Menlo"/>
              </a:rPr>
              <a:t>Show</a:t>
            </a:r>
            <a:r>
              <a:rPr lang="en-US" sz="800" dirty="0">
                <a:latin typeface="Menlo"/>
              </a:rPr>
              <a:t> </a:t>
            </a:r>
            <a:r>
              <a:rPr lang="en-US" sz="800" dirty="0">
                <a:solidFill>
                  <a:srgbClr val="A22889"/>
                </a:solidFill>
                <a:latin typeface="Menlo"/>
              </a:rPr>
              <a:t>highlighted</a:t>
            </a:r>
            <a:r>
              <a:rPr lang="en-US" sz="800" dirty="0">
                <a:latin typeface="Menlo"/>
              </a:rPr>
              <a:t> </a:t>
            </a:r>
            <a:r>
              <a:rPr lang="en-US" sz="800" dirty="0">
                <a:solidFill>
                  <a:srgbClr val="A22889"/>
                </a:solidFill>
                <a:latin typeface="Menlo"/>
              </a:rPr>
              <a:t>notes</a:t>
            </a:r>
            <a:r>
              <a:rPr lang="en-US" sz="800" dirty="0">
                <a:latin typeface="Menlo"/>
              </a:rPr>
              <a:t>, </a:t>
            </a:r>
            <a:r>
              <a:rPr lang="en-US" sz="800" dirty="0">
                <a:solidFill>
                  <a:srgbClr val="A22889"/>
                </a:solidFill>
                <a:latin typeface="Menlo"/>
              </a:rPr>
              <a:t>patterns</a:t>
            </a:r>
            <a:endParaRPr lang="en-US" sz="800"/>
          </a:p>
          <a:p>
            <a:pPr lvl="2">
              <a:buNone/>
            </a:pPr>
            <a:r>
              <a:rPr lang="en-US" sz="800" dirty="0">
                <a:solidFill>
                  <a:srgbClr val="888C89"/>
                </a:solidFill>
                <a:latin typeface="Menlo"/>
              </a:rPr>
              <a:t>%% 7. Synthesis &amp; Recap</a:t>
            </a:r>
            <a:endParaRPr lang="en-US" sz="800"/>
          </a:p>
          <a:p>
            <a:pPr lvl="2">
              <a:buNone/>
            </a:pPr>
            <a:r>
              <a:rPr lang="en-US" sz="800" dirty="0">
                <a:solidFill>
                  <a:srgbClr val="A22889"/>
                </a:solidFill>
                <a:latin typeface="Menlo"/>
              </a:rPr>
              <a:t>User-</a:t>
            </a:r>
            <a:r>
              <a:rPr lang="en-US" sz="800" dirty="0">
                <a:latin typeface="Menlo"/>
              </a:rPr>
              <a:t>&gt;&gt;</a:t>
            </a:r>
            <a:r>
              <a:rPr lang="en-US" sz="800" dirty="0">
                <a:solidFill>
                  <a:srgbClr val="A22889"/>
                </a:solidFill>
                <a:latin typeface="Menlo"/>
              </a:rPr>
              <a:t>User</a:t>
            </a:r>
            <a:r>
              <a:rPr lang="en-US" sz="800" dirty="0">
                <a:latin typeface="Menlo"/>
              </a:rPr>
              <a:t>: </a:t>
            </a:r>
            <a:r>
              <a:rPr lang="en-US" sz="800" dirty="0">
                <a:solidFill>
                  <a:srgbClr val="A22889"/>
                </a:solidFill>
                <a:latin typeface="Menlo"/>
              </a:rPr>
              <a:t>Recap</a:t>
            </a:r>
            <a:r>
              <a:rPr lang="en-US" sz="800" dirty="0">
                <a:latin typeface="Menlo"/>
              </a:rPr>
              <a:t> </a:t>
            </a:r>
            <a:r>
              <a:rPr lang="en-US" sz="800" dirty="0">
                <a:solidFill>
                  <a:srgbClr val="A22889"/>
                </a:solidFill>
                <a:latin typeface="Menlo"/>
              </a:rPr>
              <a:t>findings</a:t>
            </a:r>
            <a:r>
              <a:rPr lang="en-US" sz="800" dirty="0">
                <a:latin typeface="Menlo"/>
              </a:rPr>
              <a:t>, </a:t>
            </a:r>
            <a:r>
              <a:rPr lang="en-US" sz="800" dirty="0">
                <a:solidFill>
                  <a:srgbClr val="A22889"/>
                </a:solidFill>
                <a:latin typeface="Menlo"/>
              </a:rPr>
              <a:t>discuss</a:t>
            </a:r>
            <a:r>
              <a:rPr lang="en-US" sz="800" dirty="0">
                <a:latin typeface="Menlo"/>
              </a:rPr>
              <a:t> </a:t>
            </a:r>
            <a:r>
              <a:rPr lang="en-US" sz="800" dirty="0">
                <a:solidFill>
                  <a:srgbClr val="A22889"/>
                </a:solidFill>
                <a:latin typeface="Menlo"/>
              </a:rPr>
              <a:t>variables</a:t>
            </a:r>
            <a:r>
              <a:rPr lang="en-US" sz="800" dirty="0">
                <a:latin typeface="Menlo"/>
              </a:rPr>
              <a:t>, </a:t>
            </a:r>
            <a:r>
              <a:rPr lang="en-US" sz="800" dirty="0">
                <a:solidFill>
                  <a:srgbClr val="A22889"/>
                </a:solidFill>
                <a:latin typeface="Menlo"/>
              </a:rPr>
              <a:t>gaps</a:t>
            </a:r>
            <a:r>
              <a:rPr lang="en-US" sz="800" dirty="0">
                <a:latin typeface="Menlo"/>
              </a:rPr>
              <a:t>, </a:t>
            </a:r>
            <a:r>
              <a:rPr lang="en-US" sz="800" dirty="0">
                <a:solidFill>
                  <a:srgbClr val="A22889"/>
                </a:solidFill>
                <a:latin typeface="Menlo"/>
              </a:rPr>
              <a:t>limitations</a:t>
            </a:r>
            <a:endParaRPr lang="en-US" sz="800"/>
          </a:p>
          <a:p>
            <a:pPr lvl="2">
              <a:buNone/>
            </a:pPr>
            <a:r>
              <a:rPr lang="en-US" sz="800" dirty="0">
                <a:solidFill>
                  <a:srgbClr val="888C89"/>
                </a:solidFill>
                <a:latin typeface="Menlo"/>
              </a:rPr>
              <a:t>%% 8. Exportable Output</a:t>
            </a:r>
            <a:endParaRPr lang="en-US" sz="800"/>
          </a:p>
          <a:p>
            <a:pPr lvl="2">
              <a:buNone/>
            </a:pPr>
            <a:r>
              <a:rPr lang="en-US" sz="800" dirty="0">
                <a:solidFill>
                  <a:srgbClr val="A22889"/>
                </a:solidFill>
                <a:latin typeface="Menlo"/>
              </a:rPr>
              <a:t>User-</a:t>
            </a:r>
            <a:r>
              <a:rPr lang="en-US" sz="800" dirty="0">
                <a:latin typeface="Menlo"/>
              </a:rPr>
              <a:t>&gt;&gt;</a:t>
            </a:r>
            <a:r>
              <a:rPr lang="en-US" sz="800" dirty="0">
                <a:solidFill>
                  <a:srgbClr val="A22889"/>
                </a:solidFill>
                <a:latin typeface="Menlo"/>
              </a:rPr>
              <a:t>Python</a:t>
            </a:r>
            <a:r>
              <a:rPr lang="en-US" sz="800" dirty="0">
                <a:latin typeface="Menlo"/>
              </a:rPr>
              <a:t>: </a:t>
            </a:r>
            <a:r>
              <a:rPr lang="en-US" sz="800" dirty="0">
                <a:solidFill>
                  <a:srgbClr val="A22889"/>
                </a:solidFill>
                <a:latin typeface="Menlo"/>
              </a:rPr>
              <a:t>Export</a:t>
            </a:r>
            <a:r>
              <a:rPr lang="en-US" sz="800" dirty="0">
                <a:latin typeface="Menlo"/>
              </a:rPr>
              <a:t> </a:t>
            </a:r>
            <a:r>
              <a:rPr lang="en-US" sz="800" dirty="0">
                <a:solidFill>
                  <a:srgbClr val="A22889"/>
                </a:solidFill>
                <a:latin typeface="Menlo"/>
              </a:rPr>
              <a:t>notebook</a:t>
            </a:r>
            <a:r>
              <a:rPr lang="en-US" sz="800" dirty="0">
                <a:latin typeface="Menlo"/>
              </a:rPr>
              <a:t> </a:t>
            </a:r>
            <a:r>
              <a:rPr lang="en-US" sz="800" b="1" dirty="0">
                <a:latin typeface="Menlo"/>
              </a:rPr>
              <a:t>(</a:t>
            </a:r>
            <a:r>
              <a:rPr lang="en-US" sz="800" dirty="0">
                <a:solidFill>
                  <a:srgbClr val="AA8500"/>
                </a:solidFill>
                <a:latin typeface="Menlo"/>
              </a:rPr>
              <a:t>.</a:t>
            </a:r>
            <a:r>
              <a:rPr lang="en-US" sz="800" err="1">
                <a:solidFill>
                  <a:srgbClr val="AA8500"/>
                </a:solidFill>
                <a:latin typeface="Menlo"/>
              </a:rPr>
              <a:t>ipynb</a:t>
            </a:r>
            <a:r>
              <a:rPr lang="en-US" sz="800" dirty="0">
                <a:solidFill>
                  <a:srgbClr val="AA8500"/>
                </a:solidFill>
                <a:latin typeface="Menlo"/>
              </a:rPr>
              <a:t> or PDF</a:t>
            </a:r>
            <a:r>
              <a:rPr lang="en-US" sz="800" b="1" dirty="0">
                <a:latin typeface="Menlo"/>
              </a:rPr>
              <a:t>)</a:t>
            </a:r>
            <a:endParaRPr lang="en-US" sz="800"/>
          </a:p>
          <a:p>
            <a:pPr lvl="2">
              <a:buNone/>
            </a:pPr>
            <a:r>
              <a:rPr lang="en-US" sz="800" dirty="0">
                <a:solidFill>
                  <a:srgbClr val="888C89"/>
                </a:solidFill>
                <a:latin typeface="Menlo"/>
              </a:rPr>
              <a:t>%% 9. Create PowerPoint &amp; Export as PDF</a:t>
            </a:r>
            <a:endParaRPr lang="en-US" sz="800"/>
          </a:p>
          <a:p>
            <a:pPr lvl="2">
              <a:buNone/>
            </a:pPr>
            <a:r>
              <a:rPr lang="en-US" sz="800" dirty="0">
                <a:solidFill>
                  <a:srgbClr val="A22889"/>
                </a:solidFill>
                <a:latin typeface="Menlo"/>
              </a:rPr>
              <a:t>User-</a:t>
            </a:r>
            <a:r>
              <a:rPr lang="en-US" sz="800" dirty="0">
                <a:latin typeface="Menlo"/>
              </a:rPr>
              <a:t>&gt;&gt;</a:t>
            </a:r>
            <a:r>
              <a:rPr lang="en-US" sz="800" dirty="0">
                <a:solidFill>
                  <a:srgbClr val="A22889"/>
                </a:solidFill>
                <a:latin typeface="Menlo"/>
              </a:rPr>
              <a:t>PPT</a:t>
            </a:r>
            <a:r>
              <a:rPr lang="en-US" sz="800" dirty="0">
                <a:latin typeface="Menlo"/>
              </a:rPr>
              <a:t>: </a:t>
            </a:r>
            <a:r>
              <a:rPr lang="en-US" sz="800" dirty="0">
                <a:solidFill>
                  <a:srgbClr val="A22889"/>
                </a:solidFill>
                <a:latin typeface="Menlo"/>
              </a:rPr>
              <a:t>Create</a:t>
            </a:r>
            <a:r>
              <a:rPr lang="en-US" sz="800" dirty="0">
                <a:latin typeface="Menlo"/>
              </a:rPr>
              <a:t> </a:t>
            </a:r>
            <a:r>
              <a:rPr lang="en-US" sz="800" dirty="0">
                <a:solidFill>
                  <a:srgbClr val="A22889"/>
                </a:solidFill>
                <a:latin typeface="Menlo"/>
              </a:rPr>
              <a:t>PowerPoint</a:t>
            </a:r>
            <a:r>
              <a:rPr lang="en-US" sz="800" dirty="0">
                <a:latin typeface="Menlo"/>
              </a:rPr>
              <a:t> </a:t>
            </a:r>
            <a:r>
              <a:rPr lang="en-US" sz="800" dirty="0">
                <a:solidFill>
                  <a:srgbClr val="A22889"/>
                </a:solidFill>
                <a:latin typeface="Menlo"/>
              </a:rPr>
              <a:t>slides</a:t>
            </a:r>
            <a:r>
              <a:rPr lang="en-US" sz="800" dirty="0">
                <a:latin typeface="Menlo"/>
              </a:rPr>
              <a:t> </a:t>
            </a:r>
            <a:r>
              <a:rPr lang="en-US" sz="800" dirty="0">
                <a:solidFill>
                  <a:srgbClr val="A22889"/>
                </a:solidFill>
                <a:latin typeface="Menlo"/>
              </a:rPr>
              <a:t>for</a:t>
            </a:r>
            <a:r>
              <a:rPr lang="en-US" sz="800" dirty="0">
                <a:latin typeface="Menlo"/>
              </a:rPr>
              <a:t> </a:t>
            </a:r>
            <a:r>
              <a:rPr lang="en-US" sz="800" dirty="0">
                <a:solidFill>
                  <a:srgbClr val="A22889"/>
                </a:solidFill>
                <a:latin typeface="Menlo"/>
              </a:rPr>
              <a:t>tutorial</a:t>
            </a:r>
            <a:endParaRPr lang="en-US" sz="800"/>
          </a:p>
          <a:p>
            <a:pPr lvl="2">
              <a:buNone/>
            </a:pPr>
            <a:r>
              <a:rPr lang="en-US" sz="800" dirty="0">
                <a:solidFill>
                  <a:srgbClr val="A22889"/>
                </a:solidFill>
                <a:latin typeface="Menlo"/>
              </a:rPr>
              <a:t>PPT--</a:t>
            </a:r>
            <a:r>
              <a:rPr lang="en-US" sz="800" dirty="0">
                <a:latin typeface="Menlo"/>
              </a:rPr>
              <a:t>&gt;&gt;</a:t>
            </a:r>
            <a:r>
              <a:rPr lang="en-US" sz="800" dirty="0">
                <a:solidFill>
                  <a:srgbClr val="A22889"/>
                </a:solidFill>
                <a:latin typeface="Menlo"/>
              </a:rPr>
              <a:t>User</a:t>
            </a:r>
            <a:r>
              <a:rPr lang="en-US" sz="800" dirty="0">
                <a:latin typeface="Menlo"/>
              </a:rPr>
              <a:t>: </a:t>
            </a:r>
            <a:r>
              <a:rPr lang="en-US" sz="800" dirty="0">
                <a:solidFill>
                  <a:srgbClr val="A22889"/>
                </a:solidFill>
                <a:latin typeface="Menlo"/>
              </a:rPr>
              <a:t>Export</a:t>
            </a:r>
            <a:r>
              <a:rPr lang="en-US" sz="800" dirty="0">
                <a:latin typeface="Menlo"/>
              </a:rPr>
              <a:t> </a:t>
            </a:r>
            <a:r>
              <a:rPr lang="en-US" sz="800" dirty="0">
                <a:solidFill>
                  <a:srgbClr val="A22889"/>
                </a:solidFill>
                <a:latin typeface="Menlo"/>
              </a:rPr>
              <a:t>PowerPoint</a:t>
            </a:r>
            <a:r>
              <a:rPr lang="en-US" sz="800" dirty="0">
                <a:latin typeface="Menlo"/>
              </a:rPr>
              <a:t> </a:t>
            </a:r>
            <a:r>
              <a:rPr lang="en-US" sz="800" dirty="0">
                <a:solidFill>
                  <a:srgbClr val="A22889"/>
                </a:solidFill>
                <a:latin typeface="Menlo"/>
              </a:rPr>
              <a:t>as</a:t>
            </a:r>
            <a:r>
              <a:rPr lang="en-US" sz="800" dirty="0">
                <a:latin typeface="Menlo"/>
              </a:rPr>
              <a:t> </a:t>
            </a:r>
            <a:r>
              <a:rPr lang="en-US" sz="800" dirty="0">
                <a:solidFill>
                  <a:srgbClr val="A22889"/>
                </a:solidFill>
                <a:latin typeface="Menlo"/>
              </a:rPr>
              <a:t>PDF</a:t>
            </a:r>
            <a:endParaRPr lang="en-US" sz="800"/>
          </a:p>
          <a:p>
            <a:pPr lvl="1">
              <a:buNone/>
            </a:pPr>
            <a:br>
              <a:rPr lang="en-US" dirty="0"/>
            </a:br>
            <a:endParaRPr lang="en-US"/>
          </a:p>
          <a:p>
            <a:pPr>
              <a:buNone/>
            </a:pPr>
            <a:br>
              <a:rPr lang="en-US" dirty="0"/>
            </a:br>
            <a:endParaRPr lang="en-US"/>
          </a:p>
          <a:p>
            <a:pPr>
              <a:buNone/>
            </a:pPr>
            <a:endParaRPr lang="en-US" sz="900" dirty="0">
              <a:solidFill>
                <a:srgbClr val="888C89"/>
              </a:solidFill>
              <a:latin typeface="Menlo"/>
            </a:endParaRPr>
          </a:p>
        </p:txBody>
      </p:sp>
      <p:sp>
        <p:nvSpPr>
          <p:cNvPr id="23" name="TextBox 22">
            <a:extLst>
              <a:ext uri="{FF2B5EF4-FFF2-40B4-BE49-F238E27FC236}">
                <a16:creationId xmlns:a16="http://schemas.microsoft.com/office/drawing/2014/main" id="{831E8B05-3C78-32E1-82FA-1AD422BD6AC7}"/>
              </a:ext>
            </a:extLst>
          </p:cNvPr>
          <p:cNvSpPr txBox="1"/>
          <p:nvPr/>
        </p:nvSpPr>
        <p:spPr>
          <a:xfrm>
            <a:off x="7160130" y="2617067"/>
            <a:ext cx="3552026" cy="21852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t>Mermaid </a:t>
            </a:r>
            <a:r>
              <a:rPr lang="en-US" dirty="0">
                <a:ea typeface="+mn-lt"/>
                <a:cs typeface="+mn-lt"/>
                <a:hlinkClick r:id="rId2"/>
              </a:rPr>
              <a:t>https://mermaid.live/</a:t>
            </a:r>
            <a:r>
              <a:rPr lang="en-US" dirty="0">
                <a:ea typeface="+mn-lt"/>
                <a:cs typeface="+mn-lt"/>
              </a:rPr>
              <a:t> </a:t>
            </a:r>
            <a:endParaRPr lang="en-US" dirty="0"/>
          </a:p>
          <a:p>
            <a:endParaRPr lang="en-US" dirty="0"/>
          </a:p>
          <a:p>
            <a:r>
              <a:rPr lang="en-US" sz="1200" dirty="0">
                <a:ea typeface="+mn-lt"/>
                <a:cs typeface="+mn-lt"/>
              </a:rPr>
              <a:t>Synthesis and Workflow in Self-Learning Tutorial (SLT)</a:t>
            </a:r>
            <a:r>
              <a:rPr lang="en-US" sz="1200" dirty="0"/>
              <a:t> UML Code</a:t>
            </a:r>
            <a:br>
              <a:rPr lang="en-US" dirty="0"/>
            </a:br>
            <a:endParaRPr lang="en-US" sz="1200" dirty="0"/>
          </a:p>
          <a:p>
            <a:endParaRPr lang="en-US" dirty="0"/>
          </a:p>
          <a:p>
            <a:endParaRPr lang="en-US" dirty="0"/>
          </a:p>
        </p:txBody>
      </p:sp>
      <p:pic>
        <p:nvPicPr>
          <p:cNvPr id="24" name="Picture 23" descr="A close-up of a logo&#10;&#10;AI-generated content may be incorrect.">
            <a:extLst>
              <a:ext uri="{FF2B5EF4-FFF2-40B4-BE49-F238E27FC236}">
                <a16:creationId xmlns:a16="http://schemas.microsoft.com/office/drawing/2014/main" id="{F1C6AEFC-206F-9136-FBDF-99DE90E964A9}"/>
              </a:ext>
            </a:extLst>
          </p:cNvPr>
          <p:cNvPicPr>
            <a:picLocks noChangeAspect="1"/>
          </p:cNvPicPr>
          <p:nvPr/>
        </p:nvPicPr>
        <p:blipFill>
          <a:blip r:embed="rId3"/>
          <a:stretch>
            <a:fillRect/>
          </a:stretch>
        </p:blipFill>
        <p:spPr>
          <a:xfrm>
            <a:off x="7015259" y="2618985"/>
            <a:ext cx="2321379" cy="434263"/>
          </a:xfrm>
          <a:prstGeom prst="rect">
            <a:avLst/>
          </a:prstGeom>
        </p:spPr>
      </p:pic>
    </p:spTree>
    <p:extLst>
      <p:ext uri="{BB962C8B-B14F-4D97-AF65-F5344CB8AC3E}">
        <p14:creationId xmlns:p14="http://schemas.microsoft.com/office/powerpoint/2010/main" val="14036118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90141C-00BB-40A2-0FFB-C14577B228C4}"/>
              </a:ext>
            </a:extLst>
          </p:cNvPr>
          <p:cNvSpPr>
            <a:spLocks noGrp="1"/>
          </p:cNvSpPr>
          <p:nvPr>
            <p:ph type="title"/>
          </p:nvPr>
        </p:nvSpPr>
        <p:spPr>
          <a:xfrm>
            <a:off x="841248" y="548640"/>
            <a:ext cx="3600860" cy="5431536"/>
          </a:xfrm>
        </p:spPr>
        <p:txBody>
          <a:bodyPr>
            <a:normAutofit/>
          </a:bodyPr>
          <a:lstStyle/>
          <a:p>
            <a:pPr>
              <a:spcBef>
                <a:spcPts val="1000"/>
              </a:spcBef>
            </a:pPr>
            <a:r>
              <a:rPr lang="en-US" sz="4600" b="1">
                <a:latin typeface="Aptos"/>
              </a:rPr>
              <a:t>The Unseen Role of Social Support: Marital Status and Healthcare Outcomes</a:t>
            </a:r>
            <a:endParaRPr lang="en-US" sz="4600">
              <a:latin typeface="Aptos"/>
            </a:endParaRPr>
          </a:p>
        </p:txBody>
      </p:sp>
      <p:sp>
        <p:nvSpPr>
          <p:cNvPr id="2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B0B7879-B4F6-70F6-985B-0026C1CC3065}"/>
              </a:ext>
            </a:extLst>
          </p:cNvPr>
          <p:cNvSpPr>
            <a:spLocks noGrp="1"/>
          </p:cNvSpPr>
          <p:nvPr>
            <p:ph idx="1"/>
          </p:nvPr>
        </p:nvSpPr>
        <p:spPr>
          <a:xfrm>
            <a:off x="5126418" y="552091"/>
            <a:ext cx="6224335" cy="5431536"/>
          </a:xfrm>
        </p:spPr>
        <p:txBody>
          <a:bodyPr vert="horz" lIns="91440" tIns="45720" rIns="91440" bIns="45720" rtlCol="0" anchor="ctr">
            <a:normAutofit/>
          </a:bodyPr>
          <a:lstStyle/>
          <a:p>
            <a:pPr marL="0" indent="0" algn="just">
              <a:buNone/>
            </a:pPr>
            <a:r>
              <a:rPr lang="en-US" sz="1400" dirty="0">
                <a:ea typeface="+mn-lt"/>
                <a:cs typeface="+mn-lt"/>
              </a:rPr>
              <a:t>While clinical factors are vital in healthcare outcomes, analysis of the MIMIC III dataset reveals that social determinants, especially marital status, play a crucial yet often overlooked role in patient health trajectories.</a:t>
            </a:r>
            <a:endParaRPr lang="en-US" sz="1400"/>
          </a:p>
          <a:p>
            <a:pPr marL="0" indent="0" algn="just">
              <a:buNone/>
            </a:pPr>
            <a:r>
              <a:rPr lang="en-US" sz="1400" dirty="0">
                <a:ea typeface="+mn-lt"/>
                <a:cs typeface="+mn-lt"/>
              </a:rPr>
              <a:t>Research shows that married individuals tend to have better outcomes. This advantage is linked to stronger support systems that promote treatment adherence, provide emotional and practical help, and encourage earlier medical intervention. Such support can improve recovery rates and reduce mortality risk.</a:t>
            </a:r>
            <a:endParaRPr lang="en-US" sz="1400"/>
          </a:p>
          <a:p>
            <a:pPr marL="0" indent="0" algn="just">
              <a:buNone/>
            </a:pPr>
            <a:r>
              <a:rPr lang="en-US" sz="1400" dirty="0">
                <a:ea typeface="+mn-lt"/>
                <a:cs typeface="+mn-lt"/>
              </a:rPr>
              <a:t>Our MIMIC III analysis highlights the vulnerability of single or isolated patients. Without immediate social support, these individuals may delay seeking care, face emotional challenges during health crises, and encounter higher risks of complications or death, particularly after major events like surgery.</a:t>
            </a:r>
            <a:endParaRPr lang="en-US" sz="1400"/>
          </a:p>
          <a:p>
            <a:pPr marL="0" indent="0" algn="just">
              <a:buNone/>
            </a:pPr>
            <a:r>
              <a:rPr lang="en-US" sz="1400" dirty="0">
                <a:ea typeface="+mn-lt"/>
                <a:cs typeface="+mn-lt"/>
              </a:rPr>
              <a:t>Marital status acts as a proxy for broader social support networks in health research. When combined with age at death, it offers deeper insights. For example, a younger average age at death among single patients suggests an urgent need for targeted support and intervention. Conversely, older age at death may reflect natural disease progression, but social support remains a critical factor.</a:t>
            </a:r>
            <a:endParaRPr lang="en-US" sz="1400"/>
          </a:p>
          <a:p>
            <a:pPr marL="0" indent="0" algn="just">
              <a:buNone/>
            </a:pPr>
            <a:r>
              <a:rPr lang="en-US" sz="1400" dirty="0">
                <a:ea typeface="+mn-lt"/>
                <a:cs typeface="+mn-lt"/>
              </a:rPr>
              <a:t>This study emphasizes that clinical data alone cannot capture the full picture. Ignoring social factors like marital status risks missing key influences on patient outcomes. Future research should integrate social determinants more systematically, improve data quality by addressing missing or null marital statuses, and adjust for variables like age, gender, illness severity, and comorbidities. Only then can we fully understand the complex interplay of clinical and social factors shaping health outcomes in datasets like MIMIC III.</a:t>
            </a:r>
            <a:endParaRPr lang="en-US" sz="1400" dirty="0"/>
          </a:p>
          <a:p>
            <a:endParaRPr lang="en-US" sz="1400"/>
          </a:p>
        </p:txBody>
      </p:sp>
    </p:spTree>
    <p:extLst>
      <p:ext uri="{BB962C8B-B14F-4D97-AF65-F5344CB8AC3E}">
        <p14:creationId xmlns:p14="http://schemas.microsoft.com/office/powerpoint/2010/main" val="226827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BD8E57A-9AA0-47CB-B60B-90A53E81B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9" name="Group 38">
            <a:extLst>
              <a:ext uri="{FF2B5EF4-FFF2-40B4-BE49-F238E27FC236}">
                <a16:creationId xmlns:a16="http://schemas.microsoft.com/office/drawing/2014/main" id="{2FB6FA19-CDFD-4139-9F54-9FB78EB54F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61914" y="2568561"/>
            <a:ext cx="1856074" cy="1856075"/>
            <a:chOff x="1461914" y="2568561"/>
            <a:chExt cx="1856074" cy="1856075"/>
          </a:xfrm>
        </p:grpSpPr>
        <p:sp>
          <p:nvSpPr>
            <p:cNvPr id="40" name="Freeform: Shape 39">
              <a:extLst>
                <a:ext uri="{FF2B5EF4-FFF2-40B4-BE49-F238E27FC236}">
                  <a16:creationId xmlns:a16="http://schemas.microsoft.com/office/drawing/2014/main" id="{92305E1F-41AC-4102-B6BD-6F03214CC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74848" y="2626928"/>
              <a:ext cx="1830205" cy="1739341"/>
            </a:xfrm>
            <a:custGeom>
              <a:avLst/>
              <a:gdLst>
                <a:gd name="connsiteX0" fmla="*/ 1313677 w 2347850"/>
                <a:gd name="connsiteY0" fmla="*/ 248889 h 2231287"/>
                <a:gd name="connsiteX1" fmla="*/ 1643910 w 2347850"/>
                <a:gd name="connsiteY1" fmla="*/ 317582 h 2231287"/>
                <a:gd name="connsiteX2" fmla="*/ 1883217 w 2347850"/>
                <a:gd name="connsiteY2" fmla="*/ 502382 h 2231287"/>
                <a:gd name="connsiteX3" fmla="*/ 2098962 w 2347850"/>
                <a:gd name="connsiteY3" fmla="*/ 1169031 h 2231287"/>
                <a:gd name="connsiteX4" fmla="*/ 2007537 w 2347850"/>
                <a:gd name="connsiteY4" fmla="*/ 1427585 h 2231287"/>
                <a:gd name="connsiteX5" fmla="*/ 1717333 w 2347850"/>
                <a:gd name="connsiteY5" fmla="*/ 1685350 h 2231287"/>
                <a:gd name="connsiteX6" fmla="*/ 1651750 w 2347850"/>
                <a:gd name="connsiteY6" fmla="*/ 1736165 h 2231287"/>
                <a:gd name="connsiteX7" fmla="*/ 1386103 w 2347850"/>
                <a:gd name="connsiteY7" fmla="*/ 1919057 h 2231287"/>
                <a:gd name="connsiteX8" fmla="*/ 1140118 w 2347850"/>
                <a:gd name="connsiteY8" fmla="*/ 1982399 h 2231287"/>
                <a:gd name="connsiteX9" fmla="*/ 757700 w 2347850"/>
                <a:gd name="connsiteY9" fmla="*/ 1882927 h 2231287"/>
                <a:gd name="connsiteX10" fmla="*/ 466832 w 2347850"/>
                <a:gd name="connsiteY10" fmla="*/ 1586002 h 2231287"/>
                <a:gd name="connsiteX11" fmla="*/ 390589 w 2347850"/>
                <a:gd name="connsiteY11" fmla="*/ 1478773 h 2231287"/>
                <a:gd name="connsiteX12" fmla="*/ 248889 w 2347850"/>
                <a:gd name="connsiteY12" fmla="*/ 1169031 h 2231287"/>
                <a:gd name="connsiteX13" fmla="*/ 334714 w 2347850"/>
                <a:gd name="connsiteY13" fmla="*/ 828136 h 2231287"/>
                <a:gd name="connsiteX14" fmla="*/ 574228 w 2347850"/>
                <a:gd name="connsiteY14" fmla="*/ 531378 h 2231287"/>
                <a:gd name="connsiteX15" fmla="*/ 922672 w 2347850"/>
                <a:gd name="connsiteY15" fmla="*/ 324136 h 2231287"/>
                <a:gd name="connsiteX16" fmla="*/ 1313677 w 2347850"/>
                <a:gd name="connsiteY16" fmla="*/ 248889 h 2231287"/>
                <a:gd name="connsiteX17" fmla="*/ 1313677 w 2347850"/>
                <a:gd name="connsiteY17" fmla="*/ 0 h 2231287"/>
                <a:gd name="connsiteX18" fmla="*/ 0 w 2347850"/>
                <a:gd name="connsiteY18" fmla="*/ 1169031 h 2231287"/>
                <a:gd name="connsiteX19" fmla="*/ 260877 w 2347850"/>
                <a:gd name="connsiteY19" fmla="*/ 1725712 h 2231287"/>
                <a:gd name="connsiteX20" fmla="*/ 1140118 w 2347850"/>
                <a:gd name="connsiteY20" fmla="*/ 2231288 h 2231287"/>
                <a:gd name="connsiteX21" fmla="*/ 1805025 w 2347850"/>
                <a:gd name="connsiteY21" fmla="*/ 1932248 h 2231287"/>
                <a:gd name="connsiteX22" fmla="*/ 2347851 w 2347850"/>
                <a:gd name="connsiteY22" fmla="*/ 1169031 h 2231287"/>
                <a:gd name="connsiteX23" fmla="*/ 1313677 w 2347850"/>
                <a:gd name="connsiteY23" fmla="*/ 0 h 2231287"/>
                <a:gd name="connsiteX24" fmla="*/ 1313677 w 2347850"/>
                <a:gd name="connsiteY24" fmla="*/ 0 h 223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47850" h="2231287">
                  <a:moveTo>
                    <a:pt x="1313677" y="248889"/>
                  </a:moveTo>
                  <a:cubicBezTo>
                    <a:pt x="1434678" y="248889"/>
                    <a:pt x="1545807" y="271994"/>
                    <a:pt x="1643910" y="317582"/>
                  </a:cubicBezTo>
                  <a:cubicBezTo>
                    <a:pt x="1735543" y="360142"/>
                    <a:pt x="1816017" y="422323"/>
                    <a:pt x="1883217" y="502382"/>
                  </a:cubicBezTo>
                  <a:cubicBezTo>
                    <a:pt x="2022346" y="668183"/>
                    <a:pt x="2098962" y="904960"/>
                    <a:pt x="2098962" y="1169031"/>
                  </a:cubicBezTo>
                  <a:cubicBezTo>
                    <a:pt x="2098962" y="1269623"/>
                    <a:pt x="2071626" y="1346945"/>
                    <a:pt x="2007537" y="1427585"/>
                  </a:cubicBezTo>
                  <a:cubicBezTo>
                    <a:pt x="1938014" y="1515069"/>
                    <a:pt x="1830826" y="1597783"/>
                    <a:pt x="1717333" y="1685350"/>
                  </a:cubicBezTo>
                  <a:cubicBezTo>
                    <a:pt x="1695970" y="1701819"/>
                    <a:pt x="1673902" y="1718868"/>
                    <a:pt x="1651750" y="1736165"/>
                  </a:cubicBezTo>
                  <a:cubicBezTo>
                    <a:pt x="1557297" y="1809961"/>
                    <a:pt x="1472136" y="1874672"/>
                    <a:pt x="1386103" y="1919057"/>
                  </a:cubicBezTo>
                  <a:cubicBezTo>
                    <a:pt x="1302311" y="1962281"/>
                    <a:pt x="1224159" y="1982399"/>
                    <a:pt x="1140118" y="1982399"/>
                  </a:cubicBezTo>
                  <a:cubicBezTo>
                    <a:pt x="992029" y="1982399"/>
                    <a:pt x="866921" y="1949878"/>
                    <a:pt x="757700" y="1882927"/>
                  </a:cubicBezTo>
                  <a:cubicBezTo>
                    <a:pt x="654661" y="1819792"/>
                    <a:pt x="559543" y="1722642"/>
                    <a:pt x="466832" y="1586002"/>
                  </a:cubicBezTo>
                  <a:cubicBezTo>
                    <a:pt x="440616" y="1547383"/>
                    <a:pt x="415188" y="1512497"/>
                    <a:pt x="390589" y="1478773"/>
                  </a:cubicBezTo>
                  <a:cubicBezTo>
                    <a:pt x="292320" y="1344041"/>
                    <a:pt x="248889" y="1279786"/>
                    <a:pt x="248889" y="1169031"/>
                  </a:cubicBezTo>
                  <a:cubicBezTo>
                    <a:pt x="248889" y="1053131"/>
                    <a:pt x="277760" y="938435"/>
                    <a:pt x="334714" y="828136"/>
                  </a:cubicBezTo>
                  <a:cubicBezTo>
                    <a:pt x="390175" y="720740"/>
                    <a:pt x="472972" y="618115"/>
                    <a:pt x="574228" y="531378"/>
                  </a:cubicBezTo>
                  <a:cubicBezTo>
                    <a:pt x="675609" y="444515"/>
                    <a:pt x="796112" y="372835"/>
                    <a:pt x="922672" y="324136"/>
                  </a:cubicBezTo>
                  <a:cubicBezTo>
                    <a:pt x="1050601" y="274898"/>
                    <a:pt x="1185831" y="248889"/>
                    <a:pt x="1313677" y="248889"/>
                  </a:cubicBezTo>
                  <a:moveTo>
                    <a:pt x="1313677" y="0"/>
                  </a:moveTo>
                  <a:cubicBezTo>
                    <a:pt x="661505" y="0"/>
                    <a:pt x="0" y="523372"/>
                    <a:pt x="0" y="1169031"/>
                  </a:cubicBezTo>
                  <a:cubicBezTo>
                    <a:pt x="0" y="1411158"/>
                    <a:pt x="134276" y="1539128"/>
                    <a:pt x="260877" y="1725712"/>
                  </a:cubicBezTo>
                  <a:cubicBezTo>
                    <a:pt x="471852" y="2036698"/>
                    <a:pt x="734927" y="2231288"/>
                    <a:pt x="1140118" y="2231288"/>
                  </a:cubicBezTo>
                  <a:cubicBezTo>
                    <a:pt x="1413356" y="2231288"/>
                    <a:pt x="1605540" y="2088135"/>
                    <a:pt x="1805025" y="1932248"/>
                  </a:cubicBezTo>
                  <a:cubicBezTo>
                    <a:pt x="2078885" y="1718245"/>
                    <a:pt x="2347851" y="1542613"/>
                    <a:pt x="2347851" y="1169031"/>
                  </a:cubicBezTo>
                  <a:cubicBezTo>
                    <a:pt x="2347851" y="523372"/>
                    <a:pt x="1962032" y="0"/>
                    <a:pt x="1313677" y="0"/>
                  </a:cubicBezTo>
                  <a:lnTo>
                    <a:pt x="1313677" y="0"/>
                  </a:lnTo>
                  <a:close/>
                </a:path>
              </a:pathLst>
            </a:custGeom>
            <a:solidFill>
              <a:schemeClr val="bg1">
                <a:alpha val="30000"/>
              </a:schemeClr>
            </a:solidFill>
            <a:ln w="4132"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91B306C-913A-4683-B348-6BA8DAD11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74848" y="2626928"/>
              <a:ext cx="1830205" cy="1739341"/>
            </a:xfrm>
            <a:custGeom>
              <a:avLst/>
              <a:gdLst>
                <a:gd name="connsiteX0" fmla="*/ 1313677 w 2347850"/>
                <a:gd name="connsiteY0" fmla="*/ 207407 h 2231287"/>
                <a:gd name="connsiteX1" fmla="*/ 1661416 w 2347850"/>
                <a:gd name="connsiteY1" fmla="*/ 279958 h 2231287"/>
                <a:gd name="connsiteX2" fmla="*/ 1915033 w 2347850"/>
                <a:gd name="connsiteY2" fmla="*/ 475709 h 2231287"/>
                <a:gd name="connsiteX3" fmla="*/ 2140444 w 2347850"/>
                <a:gd name="connsiteY3" fmla="*/ 1169031 h 2231287"/>
                <a:gd name="connsiteX4" fmla="*/ 2040017 w 2347850"/>
                <a:gd name="connsiteY4" fmla="*/ 1453386 h 2231287"/>
                <a:gd name="connsiteX5" fmla="*/ 1742678 w 2347850"/>
                <a:gd name="connsiteY5" fmla="*/ 1718162 h 2231287"/>
                <a:gd name="connsiteX6" fmla="*/ 1677303 w 2347850"/>
                <a:gd name="connsiteY6" fmla="*/ 1768811 h 2231287"/>
                <a:gd name="connsiteX7" fmla="*/ 1140118 w 2347850"/>
                <a:gd name="connsiteY7" fmla="*/ 2023881 h 2231287"/>
                <a:gd name="connsiteX8" fmla="*/ 432486 w 2347850"/>
                <a:gd name="connsiteY8" fmla="*/ 1609273 h 2231287"/>
                <a:gd name="connsiteX9" fmla="*/ 357072 w 2347850"/>
                <a:gd name="connsiteY9" fmla="*/ 1503205 h 2231287"/>
                <a:gd name="connsiteX10" fmla="*/ 207407 w 2347850"/>
                <a:gd name="connsiteY10" fmla="*/ 1169031 h 2231287"/>
                <a:gd name="connsiteX11" fmla="*/ 297837 w 2347850"/>
                <a:gd name="connsiteY11" fmla="*/ 809137 h 2231287"/>
                <a:gd name="connsiteX12" fmla="*/ 547223 w 2347850"/>
                <a:gd name="connsiteY12" fmla="*/ 499893 h 2231287"/>
                <a:gd name="connsiteX13" fmla="*/ 907780 w 2347850"/>
                <a:gd name="connsiteY13" fmla="*/ 285434 h 2231287"/>
                <a:gd name="connsiteX14" fmla="*/ 1313677 w 2347850"/>
                <a:gd name="connsiteY14" fmla="*/ 207407 h 2231287"/>
                <a:gd name="connsiteX15" fmla="*/ 1313677 w 2347850"/>
                <a:gd name="connsiteY15" fmla="*/ 0 h 2231287"/>
                <a:gd name="connsiteX16" fmla="*/ 0 w 2347850"/>
                <a:gd name="connsiteY16" fmla="*/ 1169031 h 2231287"/>
                <a:gd name="connsiteX17" fmla="*/ 260877 w 2347850"/>
                <a:gd name="connsiteY17" fmla="*/ 1725712 h 2231287"/>
                <a:gd name="connsiteX18" fmla="*/ 1140118 w 2347850"/>
                <a:gd name="connsiteY18" fmla="*/ 2231288 h 2231287"/>
                <a:gd name="connsiteX19" fmla="*/ 1805025 w 2347850"/>
                <a:gd name="connsiteY19" fmla="*/ 1932248 h 2231287"/>
                <a:gd name="connsiteX20" fmla="*/ 2347851 w 2347850"/>
                <a:gd name="connsiteY20" fmla="*/ 1169031 h 2231287"/>
                <a:gd name="connsiteX21" fmla="*/ 1313677 w 2347850"/>
                <a:gd name="connsiteY21" fmla="*/ 0 h 2231287"/>
                <a:gd name="connsiteX22" fmla="*/ 1313677 w 2347850"/>
                <a:gd name="connsiteY22" fmla="*/ 0 h 223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47850" h="2231287">
                  <a:moveTo>
                    <a:pt x="1313677" y="207407"/>
                  </a:moveTo>
                  <a:cubicBezTo>
                    <a:pt x="1440776" y="207407"/>
                    <a:pt x="1557753" y="231840"/>
                    <a:pt x="1661416" y="279958"/>
                  </a:cubicBezTo>
                  <a:cubicBezTo>
                    <a:pt x="1758565" y="325090"/>
                    <a:pt x="1843893" y="390963"/>
                    <a:pt x="1915033" y="475709"/>
                  </a:cubicBezTo>
                  <a:cubicBezTo>
                    <a:pt x="2060384" y="648978"/>
                    <a:pt x="2140444" y="895211"/>
                    <a:pt x="2140444" y="1169031"/>
                  </a:cubicBezTo>
                  <a:cubicBezTo>
                    <a:pt x="2140444" y="1278293"/>
                    <a:pt x="2109457" y="1365985"/>
                    <a:pt x="2040017" y="1453386"/>
                  </a:cubicBezTo>
                  <a:cubicBezTo>
                    <a:pt x="1967383" y="1544811"/>
                    <a:pt x="1858245" y="1629019"/>
                    <a:pt x="1742678" y="1718162"/>
                  </a:cubicBezTo>
                  <a:cubicBezTo>
                    <a:pt x="1721356" y="1734589"/>
                    <a:pt x="1699330" y="1751596"/>
                    <a:pt x="1677303" y="1768811"/>
                  </a:cubicBezTo>
                  <a:cubicBezTo>
                    <a:pt x="1480142" y="1922873"/>
                    <a:pt x="1336242" y="2023881"/>
                    <a:pt x="1140118" y="2023881"/>
                  </a:cubicBezTo>
                  <a:cubicBezTo>
                    <a:pt x="841286" y="2023881"/>
                    <a:pt x="629647" y="1899893"/>
                    <a:pt x="432486" y="1609273"/>
                  </a:cubicBezTo>
                  <a:cubicBezTo>
                    <a:pt x="406684" y="1571235"/>
                    <a:pt x="381464" y="1536639"/>
                    <a:pt x="357072" y="1503205"/>
                  </a:cubicBezTo>
                  <a:cubicBezTo>
                    <a:pt x="255982" y="1364616"/>
                    <a:pt x="207407" y="1292521"/>
                    <a:pt x="207407" y="1169031"/>
                  </a:cubicBezTo>
                  <a:cubicBezTo>
                    <a:pt x="207407" y="1046453"/>
                    <a:pt x="237855" y="925369"/>
                    <a:pt x="297837" y="809137"/>
                  </a:cubicBezTo>
                  <a:cubicBezTo>
                    <a:pt x="356533" y="695437"/>
                    <a:pt x="440450" y="591360"/>
                    <a:pt x="547223" y="499893"/>
                  </a:cubicBezTo>
                  <a:cubicBezTo>
                    <a:pt x="652172" y="409961"/>
                    <a:pt x="776823" y="335792"/>
                    <a:pt x="907780" y="285434"/>
                  </a:cubicBezTo>
                  <a:cubicBezTo>
                    <a:pt x="1042305" y="233624"/>
                    <a:pt x="1178903" y="207407"/>
                    <a:pt x="1313677" y="207407"/>
                  </a:cubicBezTo>
                  <a:moveTo>
                    <a:pt x="1313677" y="0"/>
                  </a:moveTo>
                  <a:cubicBezTo>
                    <a:pt x="661505" y="0"/>
                    <a:pt x="0" y="523372"/>
                    <a:pt x="0" y="1169031"/>
                  </a:cubicBezTo>
                  <a:cubicBezTo>
                    <a:pt x="0" y="1411158"/>
                    <a:pt x="134276" y="1539128"/>
                    <a:pt x="260877" y="1725712"/>
                  </a:cubicBezTo>
                  <a:cubicBezTo>
                    <a:pt x="471852" y="2036698"/>
                    <a:pt x="734927" y="2231288"/>
                    <a:pt x="1140118" y="2231288"/>
                  </a:cubicBezTo>
                  <a:cubicBezTo>
                    <a:pt x="1413356" y="2231288"/>
                    <a:pt x="1605540" y="2088135"/>
                    <a:pt x="1805025" y="1932248"/>
                  </a:cubicBezTo>
                  <a:cubicBezTo>
                    <a:pt x="2078885" y="1718245"/>
                    <a:pt x="2347851" y="1542613"/>
                    <a:pt x="2347851" y="1169031"/>
                  </a:cubicBezTo>
                  <a:cubicBezTo>
                    <a:pt x="2347851" y="523372"/>
                    <a:pt x="1962032" y="0"/>
                    <a:pt x="1313677" y="0"/>
                  </a:cubicBezTo>
                  <a:lnTo>
                    <a:pt x="1313677" y="0"/>
                  </a:lnTo>
                  <a:close/>
                </a:path>
              </a:pathLst>
            </a:custGeom>
            <a:solidFill>
              <a:schemeClr val="bg1">
                <a:alpha val="30000"/>
              </a:schemeClr>
            </a:solidFill>
            <a:ln w="4132"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01D24448-8140-4FC5-BB72-4210B1046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998" y="2626928"/>
              <a:ext cx="1835055" cy="1751376"/>
            </a:xfrm>
            <a:custGeom>
              <a:avLst/>
              <a:gdLst>
                <a:gd name="connsiteX0" fmla="*/ 0 w 2360305"/>
                <a:gd name="connsiteY0" fmla="*/ 1176076 h 2262110"/>
                <a:gd name="connsiteX1" fmla="*/ 23022 w 2360305"/>
                <a:gd name="connsiteY1" fmla="*/ 955271 h 2262110"/>
                <a:gd name="connsiteX2" fmla="*/ 92213 w 2360305"/>
                <a:gd name="connsiteY2" fmla="*/ 743715 h 2262110"/>
                <a:gd name="connsiteX3" fmla="*/ 351638 w 2360305"/>
                <a:gd name="connsiteY3" fmla="*/ 384444 h 2262110"/>
                <a:gd name="connsiteX4" fmla="*/ 523662 w 2360305"/>
                <a:gd name="connsiteY4" fmla="*/ 243698 h 2262110"/>
                <a:gd name="connsiteX5" fmla="*/ 715929 w 2360305"/>
                <a:gd name="connsiteY5" fmla="*/ 131946 h 2262110"/>
                <a:gd name="connsiteX6" fmla="*/ 1142731 w 2360305"/>
                <a:gd name="connsiteY6" fmla="*/ 8705 h 2262110"/>
                <a:gd name="connsiteX7" fmla="*/ 1366109 w 2360305"/>
                <a:gd name="connsiteY7" fmla="*/ 2192 h 2262110"/>
                <a:gd name="connsiteX8" fmla="*/ 1587579 w 2360305"/>
                <a:gd name="connsiteY8" fmla="*/ 36581 h 2262110"/>
                <a:gd name="connsiteX9" fmla="*/ 1798304 w 2360305"/>
                <a:gd name="connsiteY9" fmla="*/ 116391 h 2262110"/>
                <a:gd name="connsiteX10" fmla="*/ 1985013 w 2360305"/>
                <a:gd name="connsiteY10" fmla="*/ 243283 h 2262110"/>
                <a:gd name="connsiteX11" fmla="*/ 2134304 w 2360305"/>
                <a:gd name="connsiteY11" fmla="*/ 411407 h 2262110"/>
                <a:gd name="connsiteX12" fmla="*/ 2150399 w 2360305"/>
                <a:gd name="connsiteY12" fmla="*/ 434388 h 2262110"/>
                <a:gd name="connsiteX13" fmla="*/ 2165830 w 2360305"/>
                <a:gd name="connsiteY13" fmla="*/ 457783 h 2262110"/>
                <a:gd name="connsiteX14" fmla="*/ 2180805 w 2360305"/>
                <a:gd name="connsiteY14" fmla="*/ 481428 h 2262110"/>
                <a:gd name="connsiteX15" fmla="*/ 2195241 w 2360305"/>
                <a:gd name="connsiteY15" fmla="*/ 505404 h 2262110"/>
                <a:gd name="connsiteX16" fmla="*/ 2247964 w 2360305"/>
                <a:gd name="connsiteY16" fmla="*/ 604047 h 2262110"/>
                <a:gd name="connsiteX17" fmla="*/ 2320141 w 2360305"/>
                <a:gd name="connsiteY17" fmla="*/ 814773 h 2262110"/>
                <a:gd name="connsiteX18" fmla="*/ 2337066 w 2360305"/>
                <a:gd name="connsiteY18" fmla="*/ 924408 h 2262110"/>
                <a:gd name="connsiteX19" fmla="*/ 2348058 w 2360305"/>
                <a:gd name="connsiteY19" fmla="*/ 1034127 h 2262110"/>
                <a:gd name="connsiteX20" fmla="*/ 2356811 w 2360305"/>
                <a:gd name="connsiteY20" fmla="*/ 1143845 h 2262110"/>
                <a:gd name="connsiteX21" fmla="*/ 2358595 w 2360305"/>
                <a:gd name="connsiteY21" fmla="*/ 1171348 h 2262110"/>
                <a:gd name="connsiteX22" fmla="*/ 2359383 w 2360305"/>
                <a:gd name="connsiteY22" fmla="*/ 1185493 h 2262110"/>
                <a:gd name="connsiteX23" fmla="*/ 2359963 w 2360305"/>
                <a:gd name="connsiteY23" fmla="*/ 1199887 h 2262110"/>
                <a:gd name="connsiteX24" fmla="*/ 2359175 w 2360305"/>
                <a:gd name="connsiteY24" fmla="*/ 1257878 h 2262110"/>
                <a:gd name="connsiteX25" fmla="*/ 2300106 w 2360305"/>
                <a:gd name="connsiteY25" fmla="*/ 1485653 h 2262110"/>
                <a:gd name="connsiteX26" fmla="*/ 2168817 w 2360305"/>
                <a:gd name="connsiteY26" fmla="*/ 1679081 h 2262110"/>
                <a:gd name="connsiteX27" fmla="*/ 2088799 w 2360305"/>
                <a:gd name="connsiteY27" fmla="*/ 1759721 h 2262110"/>
                <a:gd name="connsiteX28" fmla="*/ 2005380 w 2360305"/>
                <a:gd name="connsiteY28" fmla="*/ 1833018 h 2262110"/>
                <a:gd name="connsiteX29" fmla="*/ 1835928 w 2360305"/>
                <a:gd name="connsiteY29" fmla="*/ 1965095 h 2262110"/>
                <a:gd name="connsiteX30" fmla="*/ 1793285 w 2360305"/>
                <a:gd name="connsiteY30" fmla="*/ 1997326 h 2262110"/>
                <a:gd name="connsiteX31" fmla="*/ 1749481 w 2360305"/>
                <a:gd name="connsiteY31" fmla="*/ 2029765 h 2262110"/>
                <a:gd name="connsiteX32" fmla="*/ 1704598 w 2360305"/>
                <a:gd name="connsiteY32" fmla="*/ 2061789 h 2262110"/>
                <a:gd name="connsiteX33" fmla="*/ 1658304 w 2360305"/>
                <a:gd name="connsiteY33" fmla="*/ 2092900 h 2262110"/>
                <a:gd name="connsiteX34" fmla="*/ 1561113 w 2360305"/>
                <a:gd name="connsiteY34" fmla="*/ 2151306 h 2262110"/>
                <a:gd name="connsiteX35" fmla="*/ 1456580 w 2360305"/>
                <a:gd name="connsiteY35" fmla="*/ 2200959 h 2262110"/>
                <a:gd name="connsiteX36" fmla="*/ 1229096 w 2360305"/>
                <a:gd name="connsiteY36" fmla="*/ 2258079 h 2262110"/>
                <a:gd name="connsiteX37" fmla="*/ 1170524 w 2360305"/>
                <a:gd name="connsiteY37" fmla="*/ 2261771 h 2262110"/>
                <a:gd name="connsiteX38" fmla="*/ 1155881 w 2360305"/>
                <a:gd name="connsiteY38" fmla="*/ 2262103 h 2262110"/>
                <a:gd name="connsiteX39" fmla="*/ 1141280 w 2360305"/>
                <a:gd name="connsiteY39" fmla="*/ 2262020 h 2262110"/>
                <a:gd name="connsiteX40" fmla="*/ 1126720 w 2360305"/>
                <a:gd name="connsiteY40" fmla="*/ 2261854 h 2262110"/>
                <a:gd name="connsiteX41" fmla="*/ 1112574 w 2360305"/>
                <a:gd name="connsiteY41" fmla="*/ 2261314 h 2262110"/>
                <a:gd name="connsiteX42" fmla="*/ 999579 w 2360305"/>
                <a:gd name="connsiteY42" fmla="*/ 2252313 h 2262110"/>
                <a:gd name="connsiteX43" fmla="*/ 887289 w 2360305"/>
                <a:gd name="connsiteY43" fmla="*/ 2232485 h 2262110"/>
                <a:gd name="connsiteX44" fmla="*/ 776989 w 2360305"/>
                <a:gd name="connsiteY44" fmla="*/ 2201415 h 2262110"/>
                <a:gd name="connsiteX45" fmla="*/ 565849 w 2360305"/>
                <a:gd name="connsiteY45" fmla="*/ 2107999 h 2262110"/>
                <a:gd name="connsiteX46" fmla="*/ 387893 w 2360305"/>
                <a:gd name="connsiteY46" fmla="*/ 1962565 h 2262110"/>
                <a:gd name="connsiteX47" fmla="*/ 315757 w 2360305"/>
                <a:gd name="connsiteY47" fmla="*/ 1875039 h 2262110"/>
                <a:gd name="connsiteX48" fmla="*/ 252747 w 2360305"/>
                <a:gd name="connsiteY48" fmla="*/ 1782369 h 2262110"/>
                <a:gd name="connsiteX49" fmla="*/ 238021 w 2360305"/>
                <a:gd name="connsiteY49" fmla="*/ 1758766 h 2262110"/>
                <a:gd name="connsiteX50" fmla="*/ 223958 w 2360305"/>
                <a:gd name="connsiteY50" fmla="*/ 1735869 h 2262110"/>
                <a:gd name="connsiteX51" fmla="*/ 196207 w 2360305"/>
                <a:gd name="connsiteY51" fmla="*/ 1691484 h 2262110"/>
                <a:gd name="connsiteX52" fmla="*/ 138714 w 2360305"/>
                <a:gd name="connsiteY52" fmla="*/ 1600805 h 2262110"/>
                <a:gd name="connsiteX53" fmla="*/ 82590 w 2360305"/>
                <a:gd name="connsiteY53" fmla="*/ 1504942 h 2262110"/>
                <a:gd name="connsiteX54" fmla="*/ 57286 w 2360305"/>
                <a:gd name="connsiteY54" fmla="*/ 1454127 h 2262110"/>
                <a:gd name="connsiteX55" fmla="*/ 35799 w 2360305"/>
                <a:gd name="connsiteY55" fmla="*/ 1400947 h 2262110"/>
                <a:gd name="connsiteX56" fmla="*/ 19330 w 2360305"/>
                <a:gd name="connsiteY56" fmla="*/ 1345777 h 2262110"/>
                <a:gd name="connsiteX57" fmla="*/ 13191 w 2360305"/>
                <a:gd name="connsiteY57" fmla="*/ 1317653 h 2262110"/>
                <a:gd name="connsiteX58" fmla="*/ 10495 w 2360305"/>
                <a:gd name="connsiteY58" fmla="*/ 1303549 h 2262110"/>
                <a:gd name="connsiteX59" fmla="*/ 8255 w 2360305"/>
                <a:gd name="connsiteY59" fmla="*/ 1289404 h 2262110"/>
                <a:gd name="connsiteX60" fmla="*/ 0 w 2360305"/>
                <a:gd name="connsiteY60" fmla="*/ 1176076 h 2262110"/>
                <a:gd name="connsiteX61" fmla="*/ 67573 w 2360305"/>
                <a:gd name="connsiteY61" fmla="*/ 1176076 h 2262110"/>
                <a:gd name="connsiteX62" fmla="*/ 79105 w 2360305"/>
                <a:gd name="connsiteY62" fmla="*/ 1275715 h 2262110"/>
                <a:gd name="connsiteX63" fmla="*/ 113161 w 2360305"/>
                <a:gd name="connsiteY63" fmla="*/ 1368924 h 2262110"/>
                <a:gd name="connsiteX64" fmla="*/ 136930 w 2360305"/>
                <a:gd name="connsiteY64" fmla="*/ 1412811 h 2262110"/>
                <a:gd name="connsiteX65" fmla="*/ 164225 w 2360305"/>
                <a:gd name="connsiteY65" fmla="*/ 1455288 h 2262110"/>
                <a:gd name="connsiteX66" fmla="*/ 227277 w 2360305"/>
                <a:gd name="connsiteY66" fmla="*/ 1537380 h 2262110"/>
                <a:gd name="connsiteX67" fmla="*/ 295514 w 2360305"/>
                <a:gd name="connsiteY67" fmla="*/ 1620094 h 2262110"/>
                <a:gd name="connsiteX68" fmla="*/ 329446 w 2360305"/>
                <a:gd name="connsiteY68" fmla="*/ 1663276 h 2262110"/>
                <a:gd name="connsiteX69" fmla="*/ 345748 w 2360305"/>
                <a:gd name="connsiteY69" fmla="*/ 1684473 h 2262110"/>
                <a:gd name="connsiteX70" fmla="*/ 361718 w 2360305"/>
                <a:gd name="connsiteY70" fmla="*/ 1704758 h 2262110"/>
                <a:gd name="connsiteX71" fmla="*/ 498939 w 2360305"/>
                <a:gd name="connsiteY71" fmla="*/ 1854672 h 2262110"/>
                <a:gd name="connsiteX72" fmla="*/ 571905 w 2360305"/>
                <a:gd name="connsiteY72" fmla="*/ 1922121 h 2262110"/>
                <a:gd name="connsiteX73" fmla="*/ 648314 w 2360305"/>
                <a:gd name="connsiteY73" fmla="*/ 1984301 h 2262110"/>
                <a:gd name="connsiteX74" fmla="*/ 819010 w 2360305"/>
                <a:gd name="connsiteY74" fmla="*/ 2082654 h 2262110"/>
                <a:gd name="connsiteX75" fmla="*/ 914500 w 2360305"/>
                <a:gd name="connsiteY75" fmla="*/ 2110446 h 2262110"/>
                <a:gd name="connsiteX76" fmla="*/ 938974 w 2360305"/>
                <a:gd name="connsiteY76" fmla="*/ 2115341 h 2262110"/>
                <a:gd name="connsiteX77" fmla="*/ 963656 w 2360305"/>
                <a:gd name="connsiteY77" fmla="*/ 2119448 h 2262110"/>
                <a:gd name="connsiteX78" fmla="*/ 1013475 w 2360305"/>
                <a:gd name="connsiteY78" fmla="*/ 2125338 h 2262110"/>
                <a:gd name="connsiteX79" fmla="*/ 1038530 w 2360305"/>
                <a:gd name="connsiteY79" fmla="*/ 2127246 h 2262110"/>
                <a:gd name="connsiteX80" fmla="*/ 1063668 w 2360305"/>
                <a:gd name="connsiteY80" fmla="*/ 2128574 h 2262110"/>
                <a:gd name="connsiteX81" fmla="*/ 1088888 w 2360305"/>
                <a:gd name="connsiteY81" fmla="*/ 2129155 h 2262110"/>
                <a:gd name="connsiteX82" fmla="*/ 1114151 w 2360305"/>
                <a:gd name="connsiteY82" fmla="*/ 2129030 h 2262110"/>
                <a:gd name="connsiteX83" fmla="*/ 1126803 w 2360305"/>
                <a:gd name="connsiteY83" fmla="*/ 2128906 h 2262110"/>
                <a:gd name="connsiteX84" fmla="*/ 1138998 w 2360305"/>
                <a:gd name="connsiteY84" fmla="*/ 2128366 h 2262110"/>
                <a:gd name="connsiteX85" fmla="*/ 1151152 w 2360305"/>
                <a:gd name="connsiteY85" fmla="*/ 2127744 h 2262110"/>
                <a:gd name="connsiteX86" fmla="*/ 1163265 w 2360305"/>
                <a:gd name="connsiteY86" fmla="*/ 2126749 h 2262110"/>
                <a:gd name="connsiteX87" fmla="*/ 1211300 w 2360305"/>
                <a:gd name="connsiteY87" fmla="*/ 2120817 h 2262110"/>
                <a:gd name="connsiteX88" fmla="*/ 1394275 w 2360305"/>
                <a:gd name="connsiteY88" fmla="*/ 2060752 h 2262110"/>
                <a:gd name="connsiteX89" fmla="*/ 1563312 w 2360305"/>
                <a:gd name="connsiteY89" fmla="*/ 1955430 h 2262110"/>
                <a:gd name="connsiteX90" fmla="*/ 1604296 w 2360305"/>
                <a:gd name="connsiteY90" fmla="*/ 1924485 h 2262110"/>
                <a:gd name="connsiteX91" fmla="*/ 1645279 w 2360305"/>
                <a:gd name="connsiteY91" fmla="*/ 1892503 h 2262110"/>
                <a:gd name="connsiteX92" fmla="*/ 1728284 w 2360305"/>
                <a:gd name="connsiteY92" fmla="*/ 1826132 h 2262110"/>
                <a:gd name="connsiteX93" fmla="*/ 1898897 w 2360305"/>
                <a:gd name="connsiteY93" fmla="*/ 1697664 h 2262110"/>
                <a:gd name="connsiteX94" fmla="*/ 2057854 w 2360305"/>
                <a:gd name="connsiteY94" fmla="*/ 1569901 h 2262110"/>
                <a:gd name="connsiteX95" fmla="*/ 2184953 w 2360305"/>
                <a:gd name="connsiteY95" fmla="*/ 1423472 h 2262110"/>
                <a:gd name="connsiteX96" fmla="*/ 2228260 w 2360305"/>
                <a:gd name="connsiteY96" fmla="*/ 1338352 h 2262110"/>
                <a:gd name="connsiteX97" fmla="*/ 2254642 w 2360305"/>
                <a:gd name="connsiteY97" fmla="*/ 1245350 h 2262110"/>
                <a:gd name="connsiteX98" fmla="*/ 2261943 w 2360305"/>
                <a:gd name="connsiteY98" fmla="*/ 1196568 h 2262110"/>
                <a:gd name="connsiteX99" fmla="*/ 2263146 w 2360305"/>
                <a:gd name="connsiteY99" fmla="*/ 1184207 h 2262110"/>
                <a:gd name="connsiteX100" fmla="*/ 2264058 w 2360305"/>
                <a:gd name="connsiteY100" fmla="*/ 1171596 h 2262110"/>
                <a:gd name="connsiteX101" fmla="*/ 2265386 w 2360305"/>
                <a:gd name="connsiteY101" fmla="*/ 1145546 h 2262110"/>
                <a:gd name="connsiteX102" fmla="*/ 2263104 w 2360305"/>
                <a:gd name="connsiteY102" fmla="*/ 1041386 h 2262110"/>
                <a:gd name="connsiteX103" fmla="*/ 2248461 w 2360305"/>
                <a:gd name="connsiteY103" fmla="*/ 938512 h 2262110"/>
                <a:gd name="connsiteX104" fmla="*/ 2223614 w 2360305"/>
                <a:gd name="connsiteY104" fmla="*/ 838127 h 2262110"/>
                <a:gd name="connsiteX105" fmla="*/ 2159442 w 2360305"/>
                <a:gd name="connsiteY105" fmla="*/ 643371 h 2262110"/>
                <a:gd name="connsiteX106" fmla="*/ 2115721 w 2360305"/>
                <a:gd name="connsiteY106" fmla="*/ 550909 h 2262110"/>
                <a:gd name="connsiteX107" fmla="*/ 2102986 w 2360305"/>
                <a:gd name="connsiteY107" fmla="*/ 528758 h 2262110"/>
                <a:gd name="connsiteX108" fmla="*/ 2089587 w 2360305"/>
                <a:gd name="connsiteY108" fmla="*/ 507022 h 2262110"/>
                <a:gd name="connsiteX109" fmla="*/ 2075401 w 2360305"/>
                <a:gd name="connsiteY109" fmla="*/ 485783 h 2262110"/>
                <a:gd name="connsiteX110" fmla="*/ 2060592 w 2360305"/>
                <a:gd name="connsiteY110" fmla="*/ 465001 h 2262110"/>
                <a:gd name="connsiteX111" fmla="*/ 1920384 w 2360305"/>
                <a:gd name="connsiteY111" fmla="*/ 318696 h 2262110"/>
                <a:gd name="connsiteX112" fmla="*/ 1751596 w 2360305"/>
                <a:gd name="connsiteY112" fmla="*/ 208438 h 2262110"/>
                <a:gd name="connsiteX113" fmla="*/ 1561653 w 2360305"/>
                <a:gd name="connsiteY113" fmla="*/ 139206 h 2262110"/>
                <a:gd name="connsiteX114" fmla="*/ 1360094 w 2360305"/>
                <a:gd name="connsiteY114" fmla="*/ 110501 h 2262110"/>
                <a:gd name="connsiteX115" fmla="*/ 1155840 w 2360305"/>
                <a:gd name="connsiteY115" fmla="*/ 117801 h 2262110"/>
                <a:gd name="connsiteX116" fmla="*/ 955360 w 2360305"/>
                <a:gd name="connsiteY116" fmla="*/ 159946 h 2262110"/>
                <a:gd name="connsiteX117" fmla="*/ 763591 w 2360305"/>
                <a:gd name="connsiteY117" fmla="*/ 233286 h 2262110"/>
                <a:gd name="connsiteX118" fmla="*/ 420912 w 2360305"/>
                <a:gd name="connsiteY118" fmla="*/ 458613 h 2262110"/>
                <a:gd name="connsiteX119" fmla="*/ 280830 w 2360305"/>
                <a:gd name="connsiteY119" fmla="*/ 608983 h 2262110"/>
                <a:gd name="connsiteX120" fmla="*/ 170074 w 2360305"/>
                <a:gd name="connsiteY120" fmla="*/ 781671 h 2262110"/>
                <a:gd name="connsiteX121" fmla="*/ 94910 w 2360305"/>
                <a:gd name="connsiteY121" fmla="*/ 972568 h 2262110"/>
                <a:gd name="connsiteX122" fmla="*/ 67573 w 2360305"/>
                <a:gd name="connsiteY122" fmla="*/ 1176076 h 2262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2360305" h="2262110">
                  <a:moveTo>
                    <a:pt x="0" y="1176076"/>
                  </a:moveTo>
                  <a:cubicBezTo>
                    <a:pt x="207" y="1102032"/>
                    <a:pt x="7923" y="1027988"/>
                    <a:pt x="23022" y="955271"/>
                  </a:cubicBezTo>
                  <a:cubicBezTo>
                    <a:pt x="38080" y="882595"/>
                    <a:pt x="61144" y="811330"/>
                    <a:pt x="92213" y="743715"/>
                  </a:cubicBezTo>
                  <a:cubicBezTo>
                    <a:pt x="154643" y="608486"/>
                    <a:pt x="245114" y="487484"/>
                    <a:pt x="351638" y="384444"/>
                  </a:cubicBezTo>
                  <a:cubicBezTo>
                    <a:pt x="405025" y="332924"/>
                    <a:pt x="462726" y="285926"/>
                    <a:pt x="523662" y="243698"/>
                  </a:cubicBezTo>
                  <a:cubicBezTo>
                    <a:pt x="584681" y="201511"/>
                    <a:pt x="648895" y="163929"/>
                    <a:pt x="715929" y="131946"/>
                  </a:cubicBezTo>
                  <a:cubicBezTo>
                    <a:pt x="850163" y="68438"/>
                    <a:pt x="994684" y="26459"/>
                    <a:pt x="1142731" y="8705"/>
                  </a:cubicBezTo>
                  <a:cubicBezTo>
                    <a:pt x="1216734" y="-48"/>
                    <a:pt x="1291816" y="-2163"/>
                    <a:pt x="1366109" y="2192"/>
                  </a:cubicBezTo>
                  <a:cubicBezTo>
                    <a:pt x="1440527" y="6714"/>
                    <a:pt x="1514903" y="17789"/>
                    <a:pt x="1587579" y="36581"/>
                  </a:cubicBezTo>
                  <a:cubicBezTo>
                    <a:pt x="1660254" y="55330"/>
                    <a:pt x="1731229" y="81878"/>
                    <a:pt x="1798304" y="116391"/>
                  </a:cubicBezTo>
                  <a:cubicBezTo>
                    <a:pt x="1865297" y="150903"/>
                    <a:pt x="1928722" y="193090"/>
                    <a:pt x="1985013" y="243283"/>
                  </a:cubicBezTo>
                  <a:cubicBezTo>
                    <a:pt x="2041344" y="293434"/>
                    <a:pt x="2090873" y="350554"/>
                    <a:pt x="2134304" y="411407"/>
                  </a:cubicBezTo>
                  <a:lnTo>
                    <a:pt x="2150399" y="434388"/>
                  </a:lnTo>
                  <a:lnTo>
                    <a:pt x="2165830" y="457783"/>
                  </a:lnTo>
                  <a:cubicBezTo>
                    <a:pt x="2170808" y="465665"/>
                    <a:pt x="2175910" y="473505"/>
                    <a:pt x="2180805" y="481428"/>
                  </a:cubicBezTo>
                  <a:lnTo>
                    <a:pt x="2195241" y="505404"/>
                  </a:lnTo>
                  <a:cubicBezTo>
                    <a:pt x="2214115" y="537594"/>
                    <a:pt x="2231910" y="570406"/>
                    <a:pt x="2247964" y="604047"/>
                  </a:cubicBezTo>
                  <a:cubicBezTo>
                    <a:pt x="2280153" y="671330"/>
                    <a:pt x="2304959" y="742139"/>
                    <a:pt x="2320141" y="814773"/>
                  </a:cubicBezTo>
                  <a:cubicBezTo>
                    <a:pt x="2327691" y="851111"/>
                    <a:pt x="2332959" y="887739"/>
                    <a:pt x="2337066" y="924408"/>
                  </a:cubicBezTo>
                  <a:cubicBezTo>
                    <a:pt x="2341255" y="961037"/>
                    <a:pt x="2344615" y="997623"/>
                    <a:pt x="2348058" y="1034127"/>
                  </a:cubicBezTo>
                  <a:cubicBezTo>
                    <a:pt x="2351336" y="1070672"/>
                    <a:pt x="2354239" y="1107217"/>
                    <a:pt x="2356811" y="1143845"/>
                  </a:cubicBezTo>
                  <a:lnTo>
                    <a:pt x="2358595" y="1171348"/>
                  </a:lnTo>
                  <a:cubicBezTo>
                    <a:pt x="2358926" y="1175869"/>
                    <a:pt x="2359134" y="1180722"/>
                    <a:pt x="2359383" y="1185493"/>
                  </a:cubicBezTo>
                  <a:cubicBezTo>
                    <a:pt x="2359632" y="1190263"/>
                    <a:pt x="2359881" y="1195075"/>
                    <a:pt x="2359963" y="1199887"/>
                  </a:cubicBezTo>
                  <a:cubicBezTo>
                    <a:pt x="2360586" y="1219093"/>
                    <a:pt x="2360378" y="1238465"/>
                    <a:pt x="2359175" y="1257878"/>
                  </a:cubicBezTo>
                  <a:cubicBezTo>
                    <a:pt x="2354695" y="1335573"/>
                    <a:pt x="2333830" y="1413848"/>
                    <a:pt x="2300106" y="1485653"/>
                  </a:cubicBezTo>
                  <a:cubicBezTo>
                    <a:pt x="2266464" y="1557664"/>
                    <a:pt x="2220088" y="1622293"/>
                    <a:pt x="2168817" y="1679081"/>
                  </a:cubicBezTo>
                  <a:cubicBezTo>
                    <a:pt x="2143181" y="1707578"/>
                    <a:pt x="2116260" y="1734292"/>
                    <a:pt x="2088799" y="1759721"/>
                  </a:cubicBezTo>
                  <a:cubicBezTo>
                    <a:pt x="2061338" y="1785149"/>
                    <a:pt x="2033504" y="1809623"/>
                    <a:pt x="2005380" y="1833018"/>
                  </a:cubicBezTo>
                  <a:cubicBezTo>
                    <a:pt x="1949256" y="1880017"/>
                    <a:pt x="1891887" y="1922867"/>
                    <a:pt x="1835928" y="1965095"/>
                  </a:cubicBezTo>
                  <a:lnTo>
                    <a:pt x="1793285" y="1997326"/>
                  </a:lnTo>
                  <a:cubicBezTo>
                    <a:pt x="1778850" y="2008153"/>
                    <a:pt x="1764290" y="2019063"/>
                    <a:pt x="1749481" y="2029765"/>
                  </a:cubicBezTo>
                  <a:cubicBezTo>
                    <a:pt x="1734713" y="2040509"/>
                    <a:pt x="1719780" y="2051211"/>
                    <a:pt x="1704598" y="2061789"/>
                  </a:cubicBezTo>
                  <a:cubicBezTo>
                    <a:pt x="1689374" y="2072283"/>
                    <a:pt x="1674026" y="2082695"/>
                    <a:pt x="1658304" y="2092900"/>
                  </a:cubicBezTo>
                  <a:cubicBezTo>
                    <a:pt x="1627028" y="2113350"/>
                    <a:pt x="1594755" y="2133178"/>
                    <a:pt x="1561113" y="2151306"/>
                  </a:cubicBezTo>
                  <a:cubicBezTo>
                    <a:pt x="1527513" y="2169516"/>
                    <a:pt x="1492752" y="2186440"/>
                    <a:pt x="1456580" y="2200959"/>
                  </a:cubicBezTo>
                  <a:cubicBezTo>
                    <a:pt x="1384568" y="2230411"/>
                    <a:pt x="1307205" y="2250280"/>
                    <a:pt x="1229096" y="2258079"/>
                  </a:cubicBezTo>
                  <a:cubicBezTo>
                    <a:pt x="1209558" y="2259946"/>
                    <a:pt x="1190020" y="2261356"/>
                    <a:pt x="1170524" y="2261771"/>
                  </a:cubicBezTo>
                  <a:lnTo>
                    <a:pt x="1155881" y="2262103"/>
                  </a:lnTo>
                  <a:cubicBezTo>
                    <a:pt x="1151028" y="2262144"/>
                    <a:pt x="1146133" y="2262020"/>
                    <a:pt x="1141280" y="2262020"/>
                  </a:cubicBezTo>
                  <a:lnTo>
                    <a:pt x="1126720" y="2261854"/>
                  </a:lnTo>
                  <a:lnTo>
                    <a:pt x="1112574" y="2261314"/>
                  </a:lnTo>
                  <a:cubicBezTo>
                    <a:pt x="1074909" y="2260112"/>
                    <a:pt x="1037161" y="2257125"/>
                    <a:pt x="999579" y="2252313"/>
                  </a:cubicBezTo>
                  <a:cubicBezTo>
                    <a:pt x="961955" y="2247750"/>
                    <a:pt x="924414" y="2241196"/>
                    <a:pt x="887289" y="2232485"/>
                  </a:cubicBezTo>
                  <a:cubicBezTo>
                    <a:pt x="850204" y="2223691"/>
                    <a:pt x="813410" y="2213279"/>
                    <a:pt x="776989" y="2201415"/>
                  </a:cubicBezTo>
                  <a:cubicBezTo>
                    <a:pt x="704272" y="2177481"/>
                    <a:pt x="632385" y="2147697"/>
                    <a:pt x="565849" y="2107999"/>
                  </a:cubicBezTo>
                  <a:cubicBezTo>
                    <a:pt x="499271" y="2068384"/>
                    <a:pt x="439828" y="2018150"/>
                    <a:pt x="387893" y="1962565"/>
                  </a:cubicBezTo>
                  <a:cubicBezTo>
                    <a:pt x="361801" y="1934814"/>
                    <a:pt x="338074" y="1905279"/>
                    <a:pt x="315757" y="1875039"/>
                  </a:cubicBezTo>
                  <a:cubicBezTo>
                    <a:pt x="293564" y="1844675"/>
                    <a:pt x="272450" y="1813854"/>
                    <a:pt x="252747" y="1782369"/>
                  </a:cubicBezTo>
                  <a:cubicBezTo>
                    <a:pt x="247686" y="1774571"/>
                    <a:pt x="242915" y="1766648"/>
                    <a:pt x="238021" y="1758766"/>
                  </a:cubicBezTo>
                  <a:lnTo>
                    <a:pt x="223958" y="1735869"/>
                  </a:lnTo>
                  <a:cubicBezTo>
                    <a:pt x="214957" y="1721060"/>
                    <a:pt x="205624" y="1706376"/>
                    <a:pt x="196207" y="1691484"/>
                  </a:cubicBezTo>
                  <a:lnTo>
                    <a:pt x="138714" y="1600805"/>
                  </a:lnTo>
                  <a:cubicBezTo>
                    <a:pt x="119425" y="1569901"/>
                    <a:pt x="100385" y="1538085"/>
                    <a:pt x="82590" y="1504942"/>
                  </a:cubicBezTo>
                  <a:cubicBezTo>
                    <a:pt x="73713" y="1488349"/>
                    <a:pt x="65126" y="1471466"/>
                    <a:pt x="57286" y="1454127"/>
                  </a:cubicBezTo>
                  <a:cubicBezTo>
                    <a:pt x="49487" y="1436746"/>
                    <a:pt x="42228" y="1419033"/>
                    <a:pt x="35799" y="1400947"/>
                  </a:cubicBezTo>
                  <a:cubicBezTo>
                    <a:pt x="29493" y="1382820"/>
                    <a:pt x="23893" y="1364444"/>
                    <a:pt x="19330" y="1345777"/>
                  </a:cubicBezTo>
                  <a:cubicBezTo>
                    <a:pt x="17173" y="1336444"/>
                    <a:pt x="14975" y="1327069"/>
                    <a:pt x="13191" y="1317653"/>
                  </a:cubicBezTo>
                  <a:lnTo>
                    <a:pt x="10495" y="1303549"/>
                  </a:lnTo>
                  <a:lnTo>
                    <a:pt x="8255" y="1289404"/>
                  </a:lnTo>
                  <a:cubicBezTo>
                    <a:pt x="2447" y="1251656"/>
                    <a:pt x="0" y="1213700"/>
                    <a:pt x="0" y="1176076"/>
                  </a:cubicBezTo>
                  <a:close/>
                  <a:moveTo>
                    <a:pt x="67573" y="1176076"/>
                  </a:moveTo>
                  <a:cubicBezTo>
                    <a:pt x="67947" y="1209842"/>
                    <a:pt x="71265" y="1243359"/>
                    <a:pt x="79105" y="1275715"/>
                  </a:cubicBezTo>
                  <a:cubicBezTo>
                    <a:pt x="86821" y="1308112"/>
                    <a:pt x="98809" y="1339099"/>
                    <a:pt x="113161" y="1368924"/>
                  </a:cubicBezTo>
                  <a:cubicBezTo>
                    <a:pt x="120421" y="1383816"/>
                    <a:pt x="128468" y="1398417"/>
                    <a:pt x="136930" y="1412811"/>
                  </a:cubicBezTo>
                  <a:cubicBezTo>
                    <a:pt x="145517" y="1427164"/>
                    <a:pt x="154684" y="1441309"/>
                    <a:pt x="164225" y="1455288"/>
                  </a:cubicBezTo>
                  <a:cubicBezTo>
                    <a:pt x="183555" y="1483164"/>
                    <a:pt x="205043" y="1510210"/>
                    <a:pt x="227277" y="1537380"/>
                  </a:cubicBezTo>
                  <a:cubicBezTo>
                    <a:pt x="249511" y="1564592"/>
                    <a:pt x="272741" y="1591804"/>
                    <a:pt x="295514" y="1620094"/>
                  </a:cubicBezTo>
                  <a:cubicBezTo>
                    <a:pt x="306921" y="1634198"/>
                    <a:pt x="318204" y="1648633"/>
                    <a:pt x="329446" y="1663276"/>
                  </a:cubicBezTo>
                  <a:lnTo>
                    <a:pt x="345748" y="1684473"/>
                  </a:lnTo>
                  <a:cubicBezTo>
                    <a:pt x="351099" y="1691235"/>
                    <a:pt x="356201" y="1698162"/>
                    <a:pt x="361718" y="1704758"/>
                  </a:cubicBezTo>
                  <a:cubicBezTo>
                    <a:pt x="404776" y="1758435"/>
                    <a:pt x="451484" y="1807839"/>
                    <a:pt x="498939" y="1854672"/>
                  </a:cubicBezTo>
                  <a:cubicBezTo>
                    <a:pt x="522791" y="1877984"/>
                    <a:pt x="547058" y="1900509"/>
                    <a:pt x="571905" y="1922121"/>
                  </a:cubicBezTo>
                  <a:cubicBezTo>
                    <a:pt x="596752" y="1943732"/>
                    <a:pt x="622056" y="1964639"/>
                    <a:pt x="648314" y="1984301"/>
                  </a:cubicBezTo>
                  <a:cubicBezTo>
                    <a:pt x="700622" y="2023709"/>
                    <a:pt x="757037" y="2058926"/>
                    <a:pt x="819010" y="2082654"/>
                  </a:cubicBezTo>
                  <a:cubicBezTo>
                    <a:pt x="849914" y="2094518"/>
                    <a:pt x="881937" y="2103602"/>
                    <a:pt x="914500" y="2110446"/>
                  </a:cubicBezTo>
                  <a:cubicBezTo>
                    <a:pt x="922672" y="2112064"/>
                    <a:pt x="930761" y="2113931"/>
                    <a:pt x="938974" y="2115341"/>
                  </a:cubicBezTo>
                  <a:lnTo>
                    <a:pt x="963656" y="2119448"/>
                  </a:lnTo>
                  <a:cubicBezTo>
                    <a:pt x="980207" y="2121646"/>
                    <a:pt x="996758" y="2123969"/>
                    <a:pt x="1013475" y="2125338"/>
                  </a:cubicBezTo>
                  <a:cubicBezTo>
                    <a:pt x="1021813" y="2126127"/>
                    <a:pt x="1030151" y="2126873"/>
                    <a:pt x="1038530" y="2127246"/>
                  </a:cubicBezTo>
                  <a:cubicBezTo>
                    <a:pt x="1046909" y="2127661"/>
                    <a:pt x="1055247" y="2128325"/>
                    <a:pt x="1063668" y="2128574"/>
                  </a:cubicBezTo>
                  <a:lnTo>
                    <a:pt x="1088888" y="2129155"/>
                  </a:lnTo>
                  <a:cubicBezTo>
                    <a:pt x="1097268" y="2129362"/>
                    <a:pt x="1105730" y="2129072"/>
                    <a:pt x="1114151" y="2129030"/>
                  </a:cubicBezTo>
                  <a:lnTo>
                    <a:pt x="1126803" y="2128906"/>
                  </a:lnTo>
                  <a:cubicBezTo>
                    <a:pt x="1130909" y="2128781"/>
                    <a:pt x="1134933" y="2128532"/>
                    <a:pt x="1138998" y="2128366"/>
                  </a:cubicBezTo>
                  <a:cubicBezTo>
                    <a:pt x="1143063" y="2128159"/>
                    <a:pt x="1147128" y="2128034"/>
                    <a:pt x="1151152" y="2127744"/>
                  </a:cubicBezTo>
                  <a:lnTo>
                    <a:pt x="1163265" y="2126749"/>
                  </a:lnTo>
                  <a:cubicBezTo>
                    <a:pt x="1179401" y="2125463"/>
                    <a:pt x="1195413" y="2123306"/>
                    <a:pt x="1211300" y="2120817"/>
                  </a:cubicBezTo>
                  <a:cubicBezTo>
                    <a:pt x="1274891" y="2110281"/>
                    <a:pt x="1336035" y="2089664"/>
                    <a:pt x="1394275" y="2060752"/>
                  </a:cubicBezTo>
                  <a:cubicBezTo>
                    <a:pt x="1452722" y="2032171"/>
                    <a:pt x="1508349" y="1995584"/>
                    <a:pt x="1563312" y="1955430"/>
                  </a:cubicBezTo>
                  <a:cubicBezTo>
                    <a:pt x="1577042" y="1945433"/>
                    <a:pt x="1590690" y="1935021"/>
                    <a:pt x="1604296" y="1924485"/>
                  </a:cubicBezTo>
                  <a:cubicBezTo>
                    <a:pt x="1617984" y="1913990"/>
                    <a:pt x="1631632" y="1903329"/>
                    <a:pt x="1645279" y="1892503"/>
                  </a:cubicBezTo>
                  <a:lnTo>
                    <a:pt x="1728284" y="1826132"/>
                  </a:lnTo>
                  <a:cubicBezTo>
                    <a:pt x="1785238" y="1780959"/>
                    <a:pt x="1842731" y="1738897"/>
                    <a:pt x="1898897" y="1697664"/>
                  </a:cubicBezTo>
                  <a:cubicBezTo>
                    <a:pt x="1955021" y="1656432"/>
                    <a:pt x="2009030" y="1614784"/>
                    <a:pt x="2057854" y="1569901"/>
                  </a:cubicBezTo>
                  <a:cubicBezTo>
                    <a:pt x="2106678" y="1525101"/>
                    <a:pt x="2150772" y="1477356"/>
                    <a:pt x="2184953" y="1423472"/>
                  </a:cubicBezTo>
                  <a:cubicBezTo>
                    <a:pt x="2202044" y="1396550"/>
                    <a:pt x="2216645" y="1368177"/>
                    <a:pt x="2228260" y="1338352"/>
                  </a:cubicBezTo>
                  <a:cubicBezTo>
                    <a:pt x="2239958" y="1308568"/>
                    <a:pt x="2248378" y="1277374"/>
                    <a:pt x="2254642" y="1245350"/>
                  </a:cubicBezTo>
                  <a:cubicBezTo>
                    <a:pt x="2257753" y="1229339"/>
                    <a:pt x="2260242" y="1213036"/>
                    <a:pt x="2261943" y="1196568"/>
                  </a:cubicBezTo>
                  <a:cubicBezTo>
                    <a:pt x="2262441" y="1192462"/>
                    <a:pt x="2262772" y="1188313"/>
                    <a:pt x="2263146" y="1184207"/>
                  </a:cubicBezTo>
                  <a:cubicBezTo>
                    <a:pt x="2263478" y="1180059"/>
                    <a:pt x="2263893" y="1175993"/>
                    <a:pt x="2264058" y="1171596"/>
                  </a:cubicBezTo>
                  <a:lnTo>
                    <a:pt x="2265386" y="1145546"/>
                  </a:lnTo>
                  <a:cubicBezTo>
                    <a:pt x="2266589" y="1110785"/>
                    <a:pt x="2265842" y="1075982"/>
                    <a:pt x="2263104" y="1041386"/>
                  </a:cubicBezTo>
                  <a:cubicBezTo>
                    <a:pt x="2260449" y="1006749"/>
                    <a:pt x="2255347" y="972402"/>
                    <a:pt x="2248461" y="938512"/>
                  </a:cubicBezTo>
                  <a:cubicBezTo>
                    <a:pt x="2241492" y="904622"/>
                    <a:pt x="2232781" y="871188"/>
                    <a:pt x="2223614" y="838127"/>
                  </a:cubicBezTo>
                  <a:cubicBezTo>
                    <a:pt x="2205321" y="771964"/>
                    <a:pt x="2185119" y="706672"/>
                    <a:pt x="2159442" y="643371"/>
                  </a:cubicBezTo>
                  <a:cubicBezTo>
                    <a:pt x="2146583" y="611763"/>
                    <a:pt x="2132230" y="580734"/>
                    <a:pt x="2115721" y="550909"/>
                  </a:cubicBezTo>
                  <a:cubicBezTo>
                    <a:pt x="2111697" y="543401"/>
                    <a:pt x="2107258" y="536100"/>
                    <a:pt x="2102986" y="528758"/>
                  </a:cubicBezTo>
                  <a:cubicBezTo>
                    <a:pt x="2098589" y="521457"/>
                    <a:pt x="2094026" y="514281"/>
                    <a:pt x="2089587" y="507022"/>
                  </a:cubicBezTo>
                  <a:lnTo>
                    <a:pt x="2075401" y="485783"/>
                  </a:lnTo>
                  <a:lnTo>
                    <a:pt x="2060592" y="465001"/>
                  </a:lnTo>
                  <a:cubicBezTo>
                    <a:pt x="2020064" y="410370"/>
                    <a:pt x="1972485" y="361505"/>
                    <a:pt x="1920384" y="318696"/>
                  </a:cubicBezTo>
                  <a:cubicBezTo>
                    <a:pt x="1868408" y="275763"/>
                    <a:pt x="1811952" y="238429"/>
                    <a:pt x="1751596" y="208438"/>
                  </a:cubicBezTo>
                  <a:cubicBezTo>
                    <a:pt x="1691282" y="178364"/>
                    <a:pt x="1627442" y="155301"/>
                    <a:pt x="1561653" y="139206"/>
                  </a:cubicBezTo>
                  <a:cubicBezTo>
                    <a:pt x="1495863" y="123069"/>
                    <a:pt x="1428248" y="113778"/>
                    <a:pt x="1360094" y="110501"/>
                  </a:cubicBezTo>
                  <a:cubicBezTo>
                    <a:pt x="1291816" y="107058"/>
                    <a:pt x="1223620" y="109339"/>
                    <a:pt x="1155840" y="117801"/>
                  </a:cubicBezTo>
                  <a:cubicBezTo>
                    <a:pt x="1088100" y="126305"/>
                    <a:pt x="1020983" y="140533"/>
                    <a:pt x="955360" y="159946"/>
                  </a:cubicBezTo>
                  <a:cubicBezTo>
                    <a:pt x="889694" y="179277"/>
                    <a:pt x="825647" y="204290"/>
                    <a:pt x="763591" y="233286"/>
                  </a:cubicBezTo>
                  <a:cubicBezTo>
                    <a:pt x="639105" y="290655"/>
                    <a:pt x="522874" y="366732"/>
                    <a:pt x="420912" y="458613"/>
                  </a:cubicBezTo>
                  <a:cubicBezTo>
                    <a:pt x="370098" y="504699"/>
                    <a:pt x="323016" y="554974"/>
                    <a:pt x="280830" y="608983"/>
                  </a:cubicBezTo>
                  <a:cubicBezTo>
                    <a:pt x="238560" y="662909"/>
                    <a:pt x="201268" y="720734"/>
                    <a:pt x="170074" y="781671"/>
                  </a:cubicBezTo>
                  <a:cubicBezTo>
                    <a:pt x="138880" y="842565"/>
                    <a:pt x="112913" y="906322"/>
                    <a:pt x="94910" y="972568"/>
                  </a:cubicBezTo>
                  <a:cubicBezTo>
                    <a:pt x="76907" y="1038648"/>
                    <a:pt x="67532" y="1107342"/>
                    <a:pt x="67573" y="1176076"/>
                  </a:cubicBezTo>
                  <a:close/>
                </a:path>
              </a:pathLst>
            </a:custGeom>
            <a:solidFill>
              <a:schemeClr val="bg1">
                <a:alpha val="30000"/>
              </a:schemeClr>
            </a:solidFill>
            <a:ln w="4132" cap="flat">
              <a:noFill/>
              <a:prstDash val="solid"/>
              <a:miter/>
            </a:ln>
          </p:spPr>
          <p:txBody>
            <a:bodyPr rtlCol="0" anchor="ctr"/>
            <a:lstStyle/>
            <a:p>
              <a:endParaRPr lang="en-US"/>
            </a:p>
          </p:txBody>
        </p:sp>
        <p:sp useBgFill="1">
          <p:nvSpPr>
            <p:cNvPr id="43" name="Freeform: Shape 42">
              <a:extLst>
                <a:ext uri="{FF2B5EF4-FFF2-40B4-BE49-F238E27FC236}">
                  <a16:creationId xmlns:a16="http://schemas.microsoft.com/office/drawing/2014/main" id="{C53B6306-FE6A-4A49-9332-465E6ECCD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1914" y="2568561"/>
              <a:ext cx="1856074" cy="1856075"/>
            </a:xfrm>
            <a:custGeom>
              <a:avLst/>
              <a:gdLst>
                <a:gd name="connsiteX0" fmla="*/ 1190518 w 2381036"/>
                <a:gd name="connsiteY0" fmla="*/ 0 h 2381036"/>
                <a:gd name="connsiteX1" fmla="*/ 0 w 2381036"/>
                <a:gd name="connsiteY1" fmla="*/ 1190518 h 2381036"/>
                <a:gd name="connsiteX2" fmla="*/ 1190518 w 2381036"/>
                <a:gd name="connsiteY2" fmla="*/ 2381036 h 2381036"/>
                <a:gd name="connsiteX3" fmla="*/ 2381036 w 2381036"/>
                <a:gd name="connsiteY3" fmla="*/ 1190518 h 2381036"/>
                <a:gd name="connsiteX4" fmla="*/ 1190518 w 2381036"/>
                <a:gd name="connsiteY4" fmla="*/ 0 h 2381036"/>
                <a:gd name="connsiteX5" fmla="*/ 2143804 w 2381036"/>
                <a:gd name="connsiteY5" fmla="*/ 573647 h 2381036"/>
                <a:gd name="connsiteX6" fmla="*/ 2168693 w 2381036"/>
                <a:gd name="connsiteY6" fmla="*/ 623176 h 2381036"/>
                <a:gd name="connsiteX7" fmla="*/ 2191051 w 2381036"/>
                <a:gd name="connsiteY7" fmla="*/ 673783 h 2381036"/>
                <a:gd name="connsiteX8" fmla="*/ 2258085 w 2381036"/>
                <a:gd name="connsiteY8" fmla="*/ 884883 h 2381036"/>
                <a:gd name="connsiteX9" fmla="*/ 2291436 w 2381036"/>
                <a:gd name="connsiteY9" fmla="*/ 1104029 h 2381036"/>
                <a:gd name="connsiteX10" fmla="*/ 2296912 w 2381036"/>
                <a:gd name="connsiteY10" fmla="*/ 1214702 h 2381036"/>
                <a:gd name="connsiteX11" fmla="*/ 2297161 w 2381036"/>
                <a:gd name="connsiteY11" fmla="*/ 1234571 h 2381036"/>
                <a:gd name="connsiteX12" fmla="*/ 2297202 w 2381036"/>
                <a:gd name="connsiteY12" fmla="*/ 1242494 h 2381036"/>
                <a:gd name="connsiteX13" fmla="*/ 2297078 w 2381036"/>
                <a:gd name="connsiteY13" fmla="*/ 1267549 h 2381036"/>
                <a:gd name="connsiteX14" fmla="*/ 2297036 w 2381036"/>
                <a:gd name="connsiteY14" fmla="*/ 1269582 h 2381036"/>
                <a:gd name="connsiteX15" fmla="*/ 2293925 w 2381036"/>
                <a:gd name="connsiteY15" fmla="*/ 1322056 h 2381036"/>
                <a:gd name="connsiteX16" fmla="*/ 2238962 w 2381036"/>
                <a:gd name="connsiteY16" fmla="*/ 1518885 h 2381036"/>
                <a:gd name="connsiteX17" fmla="*/ 2186364 w 2381036"/>
                <a:gd name="connsiteY17" fmla="*/ 1606785 h 2381036"/>
                <a:gd name="connsiteX18" fmla="*/ 2119869 w 2381036"/>
                <a:gd name="connsiteY18" fmla="*/ 1687507 h 2381036"/>
                <a:gd name="connsiteX19" fmla="*/ 1959087 w 2381036"/>
                <a:gd name="connsiteY19" fmla="*/ 1833854 h 2381036"/>
                <a:gd name="connsiteX20" fmla="*/ 1855549 w 2381036"/>
                <a:gd name="connsiteY20" fmla="*/ 1915490 h 2381036"/>
                <a:gd name="connsiteX21" fmla="*/ 1780385 w 2381036"/>
                <a:gd name="connsiteY21" fmla="*/ 1974352 h 2381036"/>
                <a:gd name="connsiteX22" fmla="*/ 1735792 w 2381036"/>
                <a:gd name="connsiteY22" fmla="*/ 2010026 h 2381036"/>
                <a:gd name="connsiteX23" fmla="*/ 1692070 w 2381036"/>
                <a:gd name="connsiteY23" fmla="*/ 2044124 h 2381036"/>
                <a:gd name="connsiteX24" fmla="*/ 1603508 w 2381036"/>
                <a:gd name="connsiteY24" fmla="*/ 2108461 h 2381036"/>
                <a:gd name="connsiteX25" fmla="*/ 1512912 w 2381036"/>
                <a:gd name="connsiteY25" fmla="*/ 2165042 h 2381036"/>
                <a:gd name="connsiteX26" fmla="*/ 1419537 w 2381036"/>
                <a:gd name="connsiteY26" fmla="*/ 2211336 h 2381036"/>
                <a:gd name="connsiteX27" fmla="*/ 1222915 w 2381036"/>
                <a:gd name="connsiteY27" fmla="*/ 2264473 h 2381036"/>
                <a:gd name="connsiteX28" fmla="*/ 1172059 w 2381036"/>
                <a:gd name="connsiteY28" fmla="*/ 2268912 h 2381036"/>
                <a:gd name="connsiteX29" fmla="*/ 1159075 w 2381036"/>
                <a:gd name="connsiteY29" fmla="*/ 2269575 h 2381036"/>
                <a:gd name="connsiteX30" fmla="*/ 1146174 w 2381036"/>
                <a:gd name="connsiteY30" fmla="*/ 2269907 h 2381036"/>
                <a:gd name="connsiteX31" fmla="*/ 1146050 w 2381036"/>
                <a:gd name="connsiteY31" fmla="*/ 2269907 h 2381036"/>
                <a:gd name="connsiteX32" fmla="*/ 1145925 w 2381036"/>
                <a:gd name="connsiteY32" fmla="*/ 2269907 h 2381036"/>
                <a:gd name="connsiteX33" fmla="*/ 1132195 w 2381036"/>
                <a:gd name="connsiteY33" fmla="*/ 2270115 h 2381036"/>
                <a:gd name="connsiteX34" fmla="*/ 1125143 w 2381036"/>
                <a:gd name="connsiteY34" fmla="*/ 2270073 h 2381036"/>
                <a:gd name="connsiteX35" fmla="*/ 1119792 w 2381036"/>
                <a:gd name="connsiteY35" fmla="*/ 2270073 h 2381036"/>
                <a:gd name="connsiteX36" fmla="*/ 1013226 w 2381036"/>
                <a:gd name="connsiteY36" fmla="*/ 2265427 h 2381036"/>
                <a:gd name="connsiteX37" fmla="*/ 961748 w 2381036"/>
                <a:gd name="connsiteY37" fmla="*/ 2259578 h 2381036"/>
                <a:gd name="connsiteX38" fmla="*/ 910477 w 2381036"/>
                <a:gd name="connsiteY38" fmla="*/ 2250950 h 2381036"/>
                <a:gd name="connsiteX39" fmla="*/ 809428 w 2381036"/>
                <a:gd name="connsiteY39" fmla="*/ 2224776 h 2381036"/>
                <a:gd name="connsiteX40" fmla="*/ 712652 w 2381036"/>
                <a:gd name="connsiteY40" fmla="*/ 2186944 h 2381036"/>
                <a:gd name="connsiteX41" fmla="*/ 712569 w 2381036"/>
                <a:gd name="connsiteY41" fmla="*/ 2186903 h 2381036"/>
                <a:gd name="connsiteX42" fmla="*/ 712486 w 2381036"/>
                <a:gd name="connsiteY42" fmla="*/ 2186861 h 2381036"/>
                <a:gd name="connsiteX43" fmla="*/ 620812 w 2381036"/>
                <a:gd name="connsiteY43" fmla="*/ 2136793 h 2381036"/>
                <a:gd name="connsiteX44" fmla="*/ 454346 w 2381036"/>
                <a:gd name="connsiteY44" fmla="*/ 2003099 h 2381036"/>
                <a:gd name="connsiteX45" fmla="*/ 379929 w 2381036"/>
                <a:gd name="connsiteY45" fmla="*/ 1922707 h 2381036"/>
                <a:gd name="connsiteX46" fmla="*/ 347490 w 2381036"/>
                <a:gd name="connsiteY46" fmla="*/ 1883383 h 2381036"/>
                <a:gd name="connsiteX47" fmla="*/ 344752 w 2381036"/>
                <a:gd name="connsiteY47" fmla="*/ 1879981 h 2381036"/>
                <a:gd name="connsiteX48" fmla="*/ 339318 w 2381036"/>
                <a:gd name="connsiteY48" fmla="*/ 1872971 h 2381036"/>
                <a:gd name="connsiteX49" fmla="*/ 311152 w 2381036"/>
                <a:gd name="connsiteY49" fmla="*/ 1835845 h 2381036"/>
                <a:gd name="connsiteX50" fmla="*/ 311070 w 2381036"/>
                <a:gd name="connsiteY50" fmla="*/ 1835762 h 2381036"/>
                <a:gd name="connsiteX51" fmla="*/ 310987 w 2381036"/>
                <a:gd name="connsiteY51" fmla="*/ 1835679 h 2381036"/>
                <a:gd name="connsiteX52" fmla="*/ 294892 w 2381036"/>
                <a:gd name="connsiteY52" fmla="*/ 1813777 h 2381036"/>
                <a:gd name="connsiteX53" fmla="*/ 276930 w 2381036"/>
                <a:gd name="connsiteY53" fmla="*/ 1789386 h 2381036"/>
                <a:gd name="connsiteX54" fmla="*/ 241795 w 2381036"/>
                <a:gd name="connsiteY54" fmla="*/ 1743466 h 2381036"/>
                <a:gd name="connsiteX55" fmla="*/ 214003 w 2381036"/>
                <a:gd name="connsiteY55" fmla="*/ 1707833 h 2381036"/>
                <a:gd name="connsiteX56" fmla="*/ 171982 w 2381036"/>
                <a:gd name="connsiteY56" fmla="*/ 1653493 h 2381036"/>
                <a:gd name="connsiteX57" fmla="*/ 138673 w 2381036"/>
                <a:gd name="connsiteY57" fmla="*/ 1608278 h 2381036"/>
                <a:gd name="connsiteX58" fmla="*/ 107852 w 2381036"/>
                <a:gd name="connsiteY58" fmla="*/ 1562192 h 2381036"/>
                <a:gd name="connsiteX59" fmla="*/ 80059 w 2381036"/>
                <a:gd name="connsiteY59" fmla="*/ 1514696 h 2381036"/>
                <a:gd name="connsiteX60" fmla="*/ 79976 w 2381036"/>
                <a:gd name="connsiteY60" fmla="*/ 1514530 h 2381036"/>
                <a:gd name="connsiteX61" fmla="*/ 79893 w 2381036"/>
                <a:gd name="connsiteY61" fmla="*/ 1514364 h 2381036"/>
                <a:gd name="connsiteX62" fmla="*/ 70518 w 2381036"/>
                <a:gd name="connsiteY62" fmla="*/ 1496195 h 2381036"/>
                <a:gd name="connsiteX63" fmla="*/ 67532 w 2381036"/>
                <a:gd name="connsiteY63" fmla="*/ 1490180 h 2381036"/>
                <a:gd name="connsiteX64" fmla="*/ 64255 w 2381036"/>
                <a:gd name="connsiteY64" fmla="*/ 1483045 h 2381036"/>
                <a:gd name="connsiteX65" fmla="*/ 56415 w 2381036"/>
                <a:gd name="connsiteY65" fmla="*/ 1465457 h 2381036"/>
                <a:gd name="connsiteX66" fmla="*/ 56332 w 2381036"/>
                <a:gd name="connsiteY66" fmla="*/ 1465291 h 2381036"/>
                <a:gd name="connsiteX67" fmla="*/ 56249 w 2381036"/>
                <a:gd name="connsiteY67" fmla="*/ 1465125 h 2381036"/>
                <a:gd name="connsiteX68" fmla="*/ 23852 w 2381036"/>
                <a:gd name="connsiteY68" fmla="*/ 1361090 h 2381036"/>
                <a:gd name="connsiteX69" fmla="*/ 13233 w 2381036"/>
                <a:gd name="connsiteY69" fmla="*/ 1252243 h 2381036"/>
                <a:gd name="connsiteX70" fmla="*/ 38785 w 2381036"/>
                <a:gd name="connsiteY70" fmla="*/ 1031478 h 2381036"/>
                <a:gd name="connsiteX71" fmla="*/ 70353 w 2381036"/>
                <a:gd name="connsiteY71" fmla="*/ 924954 h 2381036"/>
                <a:gd name="connsiteX72" fmla="*/ 70436 w 2381036"/>
                <a:gd name="connsiteY72" fmla="*/ 924788 h 2381036"/>
                <a:gd name="connsiteX73" fmla="*/ 70477 w 2381036"/>
                <a:gd name="connsiteY73" fmla="*/ 924622 h 2381036"/>
                <a:gd name="connsiteX74" fmla="*/ 76533 w 2381036"/>
                <a:gd name="connsiteY74" fmla="*/ 908237 h 2381036"/>
                <a:gd name="connsiteX75" fmla="*/ 80184 w 2381036"/>
                <a:gd name="connsiteY75" fmla="*/ 898654 h 2381036"/>
                <a:gd name="connsiteX76" fmla="*/ 89641 w 2381036"/>
                <a:gd name="connsiteY76" fmla="*/ 875051 h 2381036"/>
                <a:gd name="connsiteX77" fmla="*/ 90471 w 2381036"/>
                <a:gd name="connsiteY77" fmla="*/ 873060 h 2381036"/>
                <a:gd name="connsiteX78" fmla="*/ 95864 w 2381036"/>
                <a:gd name="connsiteY78" fmla="*/ 860367 h 2381036"/>
                <a:gd name="connsiteX79" fmla="*/ 101588 w 2381036"/>
                <a:gd name="connsiteY79" fmla="*/ 847715 h 2381036"/>
                <a:gd name="connsiteX80" fmla="*/ 113244 w 2381036"/>
                <a:gd name="connsiteY80" fmla="*/ 822743 h 2381036"/>
                <a:gd name="connsiteX81" fmla="*/ 113286 w 2381036"/>
                <a:gd name="connsiteY81" fmla="*/ 822619 h 2381036"/>
                <a:gd name="connsiteX82" fmla="*/ 113327 w 2381036"/>
                <a:gd name="connsiteY82" fmla="*/ 822494 h 2381036"/>
                <a:gd name="connsiteX83" fmla="*/ 166465 w 2381036"/>
                <a:gd name="connsiteY83" fmla="*/ 725303 h 2381036"/>
                <a:gd name="connsiteX84" fmla="*/ 228895 w 2381036"/>
                <a:gd name="connsiteY84" fmla="*/ 634252 h 2381036"/>
                <a:gd name="connsiteX85" fmla="*/ 375573 w 2381036"/>
                <a:gd name="connsiteY85" fmla="*/ 470607 h 2381036"/>
                <a:gd name="connsiteX86" fmla="*/ 457914 w 2381036"/>
                <a:gd name="connsiteY86" fmla="*/ 398347 h 2381036"/>
                <a:gd name="connsiteX87" fmla="*/ 479069 w 2381036"/>
                <a:gd name="connsiteY87" fmla="*/ 381464 h 2381036"/>
                <a:gd name="connsiteX88" fmla="*/ 482720 w 2381036"/>
                <a:gd name="connsiteY88" fmla="*/ 378601 h 2381036"/>
                <a:gd name="connsiteX89" fmla="*/ 500764 w 2381036"/>
                <a:gd name="connsiteY89" fmla="*/ 364788 h 2381036"/>
                <a:gd name="connsiteX90" fmla="*/ 500847 w 2381036"/>
                <a:gd name="connsiteY90" fmla="*/ 364705 h 2381036"/>
                <a:gd name="connsiteX91" fmla="*/ 500930 w 2381036"/>
                <a:gd name="connsiteY91" fmla="*/ 364622 h 2381036"/>
                <a:gd name="connsiteX92" fmla="*/ 544901 w 2381036"/>
                <a:gd name="connsiteY92" fmla="*/ 332474 h 2381036"/>
                <a:gd name="connsiteX93" fmla="*/ 730903 w 2381036"/>
                <a:gd name="connsiteY93" fmla="*/ 220806 h 2381036"/>
                <a:gd name="connsiteX94" fmla="*/ 828966 w 2381036"/>
                <a:gd name="connsiteY94" fmla="*/ 175342 h 2381036"/>
                <a:gd name="connsiteX95" fmla="*/ 929973 w 2381036"/>
                <a:gd name="connsiteY95" fmla="*/ 137760 h 2381036"/>
                <a:gd name="connsiteX96" fmla="*/ 1033469 w 2381036"/>
                <a:gd name="connsiteY96" fmla="*/ 108308 h 2381036"/>
                <a:gd name="connsiteX97" fmla="*/ 1138874 w 2381036"/>
                <a:gd name="connsiteY97" fmla="*/ 87733 h 2381036"/>
                <a:gd name="connsiteX98" fmla="*/ 1306749 w 2381036"/>
                <a:gd name="connsiteY98" fmla="*/ 75247 h 2381036"/>
                <a:gd name="connsiteX99" fmla="*/ 1353291 w 2381036"/>
                <a:gd name="connsiteY99" fmla="*/ 76243 h 2381036"/>
                <a:gd name="connsiteX100" fmla="*/ 1459899 w 2381036"/>
                <a:gd name="connsiteY100" fmla="*/ 85535 h 2381036"/>
                <a:gd name="connsiteX101" fmla="*/ 1565594 w 2381036"/>
                <a:gd name="connsiteY101" fmla="*/ 106234 h 2381036"/>
                <a:gd name="connsiteX102" fmla="*/ 1767442 w 2381036"/>
                <a:gd name="connsiteY102" fmla="*/ 184427 h 2381036"/>
                <a:gd name="connsiteX103" fmla="*/ 1859987 w 2381036"/>
                <a:gd name="connsiteY103" fmla="*/ 242210 h 2381036"/>
                <a:gd name="connsiteX104" fmla="*/ 1944610 w 2381036"/>
                <a:gd name="connsiteY104" fmla="*/ 311526 h 2381036"/>
                <a:gd name="connsiteX105" fmla="*/ 2086808 w 2381036"/>
                <a:gd name="connsiteY105" fmla="*/ 478862 h 2381036"/>
                <a:gd name="connsiteX106" fmla="*/ 2143804 w 2381036"/>
                <a:gd name="connsiteY106" fmla="*/ 573647 h 2381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2381036" h="2381036">
                  <a:moveTo>
                    <a:pt x="1190518" y="0"/>
                  </a:moveTo>
                  <a:cubicBezTo>
                    <a:pt x="532995" y="0"/>
                    <a:pt x="0" y="532995"/>
                    <a:pt x="0" y="1190518"/>
                  </a:cubicBezTo>
                  <a:cubicBezTo>
                    <a:pt x="0" y="1848041"/>
                    <a:pt x="532995" y="2381036"/>
                    <a:pt x="1190518" y="2381036"/>
                  </a:cubicBezTo>
                  <a:cubicBezTo>
                    <a:pt x="1848041" y="2381036"/>
                    <a:pt x="2381036" y="1848041"/>
                    <a:pt x="2381036" y="1190518"/>
                  </a:cubicBezTo>
                  <a:cubicBezTo>
                    <a:pt x="2381036" y="532995"/>
                    <a:pt x="1848041" y="0"/>
                    <a:pt x="1190518" y="0"/>
                  </a:cubicBezTo>
                  <a:close/>
                  <a:moveTo>
                    <a:pt x="2143804" y="573647"/>
                  </a:moveTo>
                  <a:cubicBezTo>
                    <a:pt x="2152764" y="590613"/>
                    <a:pt x="2161143" y="607247"/>
                    <a:pt x="2168693" y="623176"/>
                  </a:cubicBezTo>
                  <a:cubicBezTo>
                    <a:pt x="2176408" y="639644"/>
                    <a:pt x="2183958" y="656693"/>
                    <a:pt x="2191051" y="673783"/>
                  </a:cubicBezTo>
                  <a:cubicBezTo>
                    <a:pt x="2218387" y="739324"/>
                    <a:pt x="2240953" y="810340"/>
                    <a:pt x="2258085" y="884883"/>
                  </a:cubicBezTo>
                  <a:cubicBezTo>
                    <a:pt x="2273724" y="953078"/>
                    <a:pt x="2284924" y="1026791"/>
                    <a:pt x="2291436" y="1104029"/>
                  </a:cubicBezTo>
                  <a:cubicBezTo>
                    <a:pt x="2294340" y="1139620"/>
                    <a:pt x="2296206" y="1176871"/>
                    <a:pt x="2296912" y="1214702"/>
                  </a:cubicBezTo>
                  <a:cubicBezTo>
                    <a:pt x="2297119" y="1221380"/>
                    <a:pt x="2297161" y="1228059"/>
                    <a:pt x="2297161" y="1234571"/>
                  </a:cubicBezTo>
                  <a:cubicBezTo>
                    <a:pt x="2297161" y="1237226"/>
                    <a:pt x="2297202" y="1239840"/>
                    <a:pt x="2297202" y="1242494"/>
                  </a:cubicBezTo>
                  <a:cubicBezTo>
                    <a:pt x="2297327" y="1251081"/>
                    <a:pt x="2297202" y="1259419"/>
                    <a:pt x="2297078" y="1267549"/>
                  </a:cubicBezTo>
                  <a:lnTo>
                    <a:pt x="2297036" y="1269582"/>
                  </a:lnTo>
                  <a:cubicBezTo>
                    <a:pt x="2296580" y="1287668"/>
                    <a:pt x="2295543" y="1305380"/>
                    <a:pt x="2293925" y="1322056"/>
                  </a:cubicBezTo>
                  <a:cubicBezTo>
                    <a:pt x="2287039" y="1392325"/>
                    <a:pt x="2268538" y="1458571"/>
                    <a:pt x="2238962" y="1518885"/>
                  </a:cubicBezTo>
                  <a:cubicBezTo>
                    <a:pt x="2224817" y="1548088"/>
                    <a:pt x="2207644" y="1576793"/>
                    <a:pt x="2186364" y="1606785"/>
                  </a:cubicBezTo>
                  <a:cubicBezTo>
                    <a:pt x="2167490" y="1633167"/>
                    <a:pt x="2145712" y="1659590"/>
                    <a:pt x="2119869" y="1687507"/>
                  </a:cubicBezTo>
                  <a:cubicBezTo>
                    <a:pt x="2077433" y="1733054"/>
                    <a:pt x="2027821" y="1778227"/>
                    <a:pt x="1959087" y="1833854"/>
                  </a:cubicBezTo>
                  <a:cubicBezTo>
                    <a:pt x="1925279" y="1861232"/>
                    <a:pt x="1889813" y="1888817"/>
                    <a:pt x="1855549" y="1915490"/>
                  </a:cubicBezTo>
                  <a:cubicBezTo>
                    <a:pt x="1830950" y="1934654"/>
                    <a:pt x="1805481" y="1954441"/>
                    <a:pt x="1780385" y="1974352"/>
                  </a:cubicBezTo>
                  <a:lnTo>
                    <a:pt x="1735792" y="2010026"/>
                  </a:lnTo>
                  <a:cubicBezTo>
                    <a:pt x="1721896" y="2021018"/>
                    <a:pt x="1706921" y="2032841"/>
                    <a:pt x="1692070" y="2044124"/>
                  </a:cubicBezTo>
                  <a:cubicBezTo>
                    <a:pt x="1658222" y="2069925"/>
                    <a:pt x="1630056" y="2090375"/>
                    <a:pt x="1603508" y="2108461"/>
                  </a:cubicBezTo>
                  <a:cubicBezTo>
                    <a:pt x="1571235" y="2130447"/>
                    <a:pt x="1541617" y="2148947"/>
                    <a:pt x="1512912" y="2165042"/>
                  </a:cubicBezTo>
                  <a:cubicBezTo>
                    <a:pt x="1479561" y="2183875"/>
                    <a:pt x="1449031" y="2199015"/>
                    <a:pt x="1419537" y="2211336"/>
                  </a:cubicBezTo>
                  <a:cubicBezTo>
                    <a:pt x="1355241" y="2238506"/>
                    <a:pt x="1289078" y="2256384"/>
                    <a:pt x="1222915" y="2264473"/>
                  </a:cubicBezTo>
                  <a:cubicBezTo>
                    <a:pt x="1202548" y="2266879"/>
                    <a:pt x="1186826" y="2268248"/>
                    <a:pt x="1172059" y="2268912"/>
                  </a:cubicBezTo>
                  <a:lnTo>
                    <a:pt x="1159075" y="2269575"/>
                  </a:lnTo>
                  <a:lnTo>
                    <a:pt x="1146174" y="2269907"/>
                  </a:lnTo>
                  <a:lnTo>
                    <a:pt x="1146050" y="2269907"/>
                  </a:lnTo>
                  <a:lnTo>
                    <a:pt x="1145925" y="2269907"/>
                  </a:lnTo>
                  <a:cubicBezTo>
                    <a:pt x="1142109" y="2270073"/>
                    <a:pt x="1137878" y="2270115"/>
                    <a:pt x="1132195" y="2270115"/>
                  </a:cubicBezTo>
                  <a:cubicBezTo>
                    <a:pt x="1129831" y="2270115"/>
                    <a:pt x="1127508" y="2270115"/>
                    <a:pt x="1125143" y="2270073"/>
                  </a:cubicBezTo>
                  <a:lnTo>
                    <a:pt x="1119792" y="2270073"/>
                  </a:lnTo>
                  <a:cubicBezTo>
                    <a:pt x="1081629" y="2269990"/>
                    <a:pt x="1046785" y="2268497"/>
                    <a:pt x="1013226" y="2265427"/>
                  </a:cubicBezTo>
                  <a:cubicBezTo>
                    <a:pt x="995680" y="2263851"/>
                    <a:pt x="978340" y="2261901"/>
                    <a:pt x="961748" y="2259578"/>
                  </a:cubicBezTo>
                  <a:cubicBezTo>
                    <a:pt x="944077" y="2257089"/>
                    <a:pt x="926779" y="2254186"/>
                    <a:pt x="910477" y="2250950"/>
                  </a:cubicBezTo>
                  <a:cubicBezTo>
                    <a:pt x="875051" y="2243774"/>
                    <a:pt x="841037" y="2234939"/>
                    <a:pt x="809428" y="2224776"/>
                  </a:cubicBezTo>
                  <a:cubicBezTo>
                    <a:pt x="775081" y="2213741"/>
                    <a:pt x="742518" y="2201006"/>
                    <a:pt x="712652" y="2186944"/>
                  </a:cubicBezTo>
                  <a:lnTo>
                    <a:pt x="712569" y="2186903"/>
                  </a:lnTo>
                  <a:lnTo>
                    <a:pt x="712486" y="2186861"/>
                  </a:lnTo>
                  <a:cubicBezTo>
                    <a:pt x="683117" y="2173463"/>
                    <a:pt x="653167" y="2157078"/>
                    <a:pt x="620812" y="2136793"/>
                  </a:cubicBezTo>
                  <a:cubicBezTo>
                    <a:pt x="563650" y="2100663"/>
                    <a:pt x="507609" y="2055655"/>
                    <a:pt x="454346" y="2003099"/>
                  </a:cubicBezTo>
                  <a:cubicBezTo>
                    <a:pt x="429333" y="1978293"/>
                    <a:pt x="404278" y="1951247"/>
                    <a:pt x="379929" y="1922707"/>
                  </a:cubicBezTo>
                  <a:cubicBezTo>
                    <a:pt x="368853" y="1909890"/>
                    <a:pt x="358027" y="1896408"/>
                    <a:pt x="347490" y="1883383"/>
                  </a:cubicBezTo>
                  <a:lnTo>
                    <a:pt x="344752" y="1879981"/>
                  </a:lnTo>
                  <a:lnTo>
                    <a:pt x="339318" y="1872971"/>
                  </a:lnTo>
                  <a:cubicBezTo>
                    <a:pt x="329944" y="1860859"/>
                    <a:pt x="320237" y="1848331"/>
                    <a:pt x="311152" y="1835845"/>
                  </a:cubicBezTo>
                  <a:lnTo>
                    <a:pt x="311070" y="1835762"/>
                  </a:lnTo>
                  <a:lnTo>
                    <a:pt x="310987" y="1835679"/>
                  </a:lnTo>
                  <a:cubicBezTo>
                    <a:pt x="305718" y="1828669"/>
                    <a:pt x="300450" y="1821410"/>
                    <a:pt x="294892" y="1813777"/>
                  </a:cubicBezTo>
                  <a:cubicBezTo>
                    <a:pt x="289043" y="1805730"/>
                    <a:pt x="282987" y="1797392"/>
                    <a:pt x="276930" y="1789386"/>
                  </a:cubicBezTo>
                  <a:cubicBezTo>
                    <a:pt x="264195" y="1772420"/>
                    <a:pt x="251461" y="1755952"/>
                    <a:pt x="241795" y="1743466"/>
                  </a:cubicBezTo>
                  <a:cubicBezTo>
                    <a:pt x="232587" y="1731519"/>
                    <a:pt x="223129" y="1719490"/>
                    <a:pt x="214003" y="1707833"/>
                  </a:cubicBezTo>
                  <a:cubicBezTo>
                    <a:pt x="200107" y="1690079"/>
                    <a:pt x="185713" y="1671703"/>
                    <a:pt x="171982" y="1653493"/>
                  </a:cubicBezTo>
                  <a:cubicBezTo>
                    <a:pt x="161197" y="1639140"/>
                    <a:pt x="149748" y="1623875"/>
                    <a:pt x="138673" y="1608278"/>
                  </a:cubicBezTo>
                  <a:cubicBezTo>
                    <a:pt x="126892" y="1591312"/>
                    <a:pt x="117061" y="1576918"/>
                    <a:pt x="107852" y="1562192"/>
                  </a:cubicBezTo>
                  <a:cubicBezTo>
                    <a:pt x="96030" y="1543484"/>
                    <a:pt x="87484" y="1528841"/>
                    <a:pt x="80059" y="1514696"/>
                  </a:cubicBezTo>
                  <a:lnTo>
                    <a:pt x="79976" y="1514530"/>
                  </a:lnTo>
                  <a:lnTo>
                    <a:pt x="79893" y="1514364"/>
                  </a:lnTo>
                  <a:cubicBezTo>
                    <a:pt x="76658" y="1508473"/>
                    <a:pt x="73671" y="1502500"/>
                    <a:pt x="70518" y="1496195"/>
                  </a:cubicBezTo>
                  <a:cubicBezTo>
                    <a:pt x="69523" y="1494204"/>
                    <a:pt x="68527" y="1492213"/>
                    <a:pt x="67532" y="1490180"/>
                  </a:cubicBezTo>
                  <a:cubicBezTo>
                    <a:pt x="66453" y="1487774"/>
                    <a:pt x="65333" y="1485410"/>
                    <a:pt x="64255" y="1483045"/>
                  </a:cubicBezTo>
                  <a:cubicBezTo>
                    <a:pt x="61434" y="1476989"/>
                    <a:pt x="58779" y="1471265"/>
                    <a:pt x="56415" y="1465457"/>
                  </a:cubicBezTo>
                  <a:lnTo>
                    <a:pt x="56332" y="1465291"/>
                  </a:lnTo>
                  <a:lnTo>
                    <a:pt x="56249" y="1465125"/>
                  </a:lnTo>
                  <a:cubicBezTo>
                    <a:pt x="42311" y="1432853"/>
                    <a:pt x="31443" y="1397842"/>
                    <a:pt x="23852" y="1361090"/>
                  </a:cubicBezTo>
                  <a:cubicBezTo>
                    <a:pt x="17049" y="1326370"/>
                    <a:pt x="13481" y="1289659"/>
                    <a:pt x="13233" y="1252243"/>
                  </a:cubicBezTo>
                  <a:cubicBezTo>
                    <a:pt x="13191" y="1178281"/>
                    <a:pt x="21819" y="1103988"/>
                    <a:pt x="38785" y="1031478"/>
                  </a:cubicBezTo>
                  <a:cubicBezTo>
                    <a:pt x="46916" y="996260"/>
                    <a:pt x="57535" y="960420"/>
                    <a:pt x="70353" y="924954"/>
                  </a:cubicBezTo>
                  <a:lnTo>
                    <a:pt x="70436" y="924788"/>
                  </a:lnTo>
                  <a:lnTo>
                    <a:pt x="70477" y="924622"/>
                  </a:lnTo>
                  <a:cubicBezTo>
                    <a:pt x="72302" y="919229"/>
                    <a:pt x="74335" y="913878"/>
                    <a:pt x="76533" y="908237"/>
                  </a:cubicBezTo>
                  <a:cubicBezTo>
                    <a:pt x="77778" y="905043"/>
                    <a:pt x="78981" y="901849"/>
                    <a:pt x="80184" y="898654"/>
                  </a:cubicBezTo>
                  <a:cubicBezTo>
                    <a:pt x="83087" y="890814"/>
                    <a:pt x="86281" y="883140"/>
                    <a:pt x="89641" y="875051"/>
                  </a:cubicBezTo>
                  <a:lnTo>
                    <a:pt x="90471" y="873060"/>
                  </a:lnTo>
                  <a:lnTo>
                    <a:pt x="95864" y="860367"/>
                  </a:lnTo>
                  <a:lnTo>
                    <a:pt x="101588" y="847715"/>
                  </a:lnTo>
                  <a:cubicBezTo>
                    <a:pt x="104948" y="840207"/>
                    <a:pt x="108930" y="831413"/>
                    <a:pt x="113244" y="822743"/>
                  </a:cubicBezTo>
                  <a:lnTo>
                    <a:pt x="113286" y="822619"/>
                  </a:lnTo>
                  <a:lnTo>
                    <a:pt x="113327" y="822494"/>
                  </a:lnTo>
                  <a:cubicBezTo>
                    <a:pt x="127929" y="791964"/>
                    <a:pt x="145310" y="760189"/>
                    <a:pt x="166465" y="725303"/>
                  </a:cubicBezTo>
                  <a:cubicBezTo>
                    <a:pt x="185339" y="694856"/>
                    <a:pt x="206370" y="664201"/>
                    <a:pt x="228895" y="634252"/>
                  </a:cubicBezTo>
                  <a:cubicBezTo>
                    <a:pt x="272409" y="576426"/>
                    <a:pt x="321730" y="521381"/>
                    <a:pt x="375573" y="470607"/>
                  </a:cubicBezTo>
                  <a:cubicBezTo>
                    <a:pt x="400296" y="447129"/>
                    <a:pt x="427218" y="423484"/>
                    <a:pt x="457914" y="398347"/>
                  </a:cubicBezTo>
                  <a:cubicBezTo>
                    <a:pt x="464095" y="393286"/>
                    <a:pt x="471395" y="387312"/>
                    <a:pt x="479069" y="381464"/>
                  </a:cubicBezTo>
                  <a:lnTo>
                    <a:pt x="482720" y="378601"/>
                  </a:lnTo>
                  <a:cubicBezTo>
                    <a:pt x="488610" y="373997"/>
                    <a:pt x="494708" y="369268"/>
                    <a:pt x="500764" y="364788"/>
                  </a:cubicBezTo>
                  <a:lnTo>
                    <a:pt x="500847" y="364705"/>
                  </a:lnTo>
                  <a:lnTo>
                    <a:pt x="500930" y="364622"/>
                  </a:lnTo>
                  <a:cubicBezTo>
                    <a:pt x="516776" y="352468"/>
                    <a:pt x="532746" y="341061"/>
                    <a:pt x="544901" y="332474"/>
                  </a:cubicBezTo>
                  <a:cubicBezTo>
                    <a:pt x="603846" y="291158"/>
                    <a:pt x="666441" y="253618"/>
                    <a:pt x="730903" y="220806"/>
                  </a:cubicBezTo>
                  <a:cubicBezTo>
                    <a:pt x="762969" y="204504"/>
                    <a:pt x="795946" y="189197"/>
                    <a:pt x="828966" y="175342"/>
                  </a:cubicBezTo>
                  <a:cubicBezTo>
                    <a:pt x="861860" y="161612"/>
                    <a:pt x="895834" y="148960"/>
                    <a:pt x="929973" y="137760"/>
                  </a:cubicBezTo>
                  <a:cubicBezTo>
                    <a:pt x="962619" y="127016"/>
                    <a:pt x="997463" y="117102"/>
                    <a:pt x="1033469" y="108308"/>
                  </a:cubicBezTo>
                  <a:cubicBezTo>
                    <a:pt x="1066945" y="100261"/>
                    <a:pt x="1102411" y="93333"/>
                    <a:pt x="1138874" y="87733"/>
                  </a:cubicBezTo>
                  <a:cubicBezTo>
                    <a:pt x="1194915" y="79437"/>
                    <a:pt x="1251454" y="75247"/>
                    <a:pt x="1306749" y="75247"/>
                  </a:cubicBezTo>
                  <a:cubicBezTo>
                    <a:pt x="1322222" y="75247"/>
                    <a:pt x="1337860" y="75579"/>
                    <a:pt x="1353291" y="76243"/>
                  </a:cubicBezTo>
                  <a:cubicBezTo>
                    <a:pt x="1389173" y="77570"/>
                    <a:pt x="1425013" y="80681"/>
                    <a:pt x="1459899" y="85535"/>
                  </a:cubicBezTo>
                  <a:cubicBezTo>
                    <a:pt x="1495780" y="90554"/>
                    <a:pt x="1531330" y="97523"/>
                    <a:pt x="1565594" y="106234"/>
                  </a:cubicBezTo>
                  <a:cubicBezTo>
                    <a:pt x="1637315" y="124444"/>
                    <a:pt x="1705220" y="150744"/>
                    <a:pt x="1767442" y="184427"/>
                  </a:cubicBezTo>
                  <a:cubicBezTo>
                    <a:pt x="1797848" y="200687"/>
                    <a:pt x="1828959" y="220101"/>
                    <a:pt x="1859987" y="242210"/>
                  </a:cubicBezTo>
                  <a:cubicBezTo>
                    <a:pt x="1889190" y="263283"/>
                    <a:pt x="1917688" y="286637"/>
                    <a:pt x="1944610" y="311526"/>
                  </a:cubicBezTo>
                  <a:cubicBezTo>
                    <a:pt x="1997913" y="361179"/>
                    <a:pt x="2045783" y="417511"/>
                    <a:pt x="2086808" y="478862"/>
                  </a:cubicBezTo>
                  <a:cubicBezTo>
                    <a:pt x="2107881" y="509973"/>
                    <a:pt x="2126962" y="541831"/>
                    <a:pt x="2143804" y="573647"/>
                  </a:cubicBezTo>
                  <a:close/>
                </a:path>
              </a:pathLst>
            </a:custGeom>
            <a:ln w="4132" cap="flat">
              <a:noFill/>
              <a:prstDash val="solid"/>
              <a:miter/>
            </a:ln>
          </p:spPr>
          <p:txBody>
            <a:bodyPr rtlCol="0" anchor="ctr"/>
            <a:lstStyle/>
            <a:p>
              <a:endParaRPr lang="en-US"/>
            </a:p>
          </p:txBody>
        </p:sp>
      </p:grpSp>
      <p:sp>
        <p:nvSpPr>
          <p:cNvPr id="2" name="TextBox 1">
            <a:extLst>
              <a:ext uri="{FF2B5EF4-FFF2-40B4-BE49-F238E27FC236}">
                <a16:creationId xmlns:a16="http://schemas.microsoft.com/office/drawing/2014/main" id="{A613F258-BDDF-73E8-CE11-B0B170B15E6A}"/>
              </a:ext>
            </a:extLst>
          </p:cNvPr>
          <p:cNvSpPr txBox="1"/>
          <p:nvPr/>
        </p:nvSpPr>
        <p:spPr>
          <a:xfrm>
            <a:off x="3650530" y="1219369"/>
            <a:ext cx="6284626" cy="490676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dirty="0">
                <a:ea typeface="+mn-lt"/>
                <a:cs typeface="+mn-lt"/>
                <a:hlinkClick r:id="rId2"/>
              </a:rPr>
              <a:t>https://mermaid.live/</a:t>
            </a:r>
            <a:endParaRPr lang="en-US">
              <a:hlinkClick r:id="rId2"/>
            </a:endParaRPr>
          </a:p>
          <a:p>
            <a:pPr>
              <a:lnSpc>
                <a:spcPct val="90000"/>
              </a:lnSpc>
              <a:spcAft>
                <a:spcPts val="600"/>
              </a:spcAft>
            </a:pPr>
            <a:endParaRPr lang="en-US" dirty="0"/>
          </a:p>
          <a:p>
            <a:pPr>
              <a:lnSpc>
                <a:spcPct val="90000"/>
              </a:lnSpc>
              <a:spcAft>
                <a:spcPts val="600"/>
              </a:spcAft>
            </a:pPr>
            <a:endParaRPr lang="en-US" dirty="0"/>
          </a:p>
          <a:p>
            <a:pPr>
              <a:lnSpc>
                <a:spcPct val="90000"/>
              </a:lnSpc>
              <a:spcAft>
                <a:spcPts val="600"/>
              </a:spcAft>
            </a:pPr>
            <a:br>
              <a:rPr lang="en-US" dirty="0"/>
            </a:br>
            <a:r>
              <a:rPr lang="en-US" dirty="0">
                <a:ea typeface="+mn-lt"/>
                <a:cs typeface="+mn-lt"/>
                <a:hlinkClick r:id="rId3"/>
              </a:rPr>
              <a:t>https://colab.research.google.com/drive/1l_tOX2wXK8LuZqxmPWaWfBJmlc6wmZdE?usp=sharing</a:t>
            </a:r>
            <a:r>
              <a:rPr lang="en-US" dirty="0">
                <a:ea typeface="+mn-lt"/>
                <a:cs typeface="+mn-lt"/>
              </a:rPr>
              <a:t> </a:t>
            </a:r>
          </a:p>
          <a:p>
            <a:pPr>
              <a:lnSpc>
                <a:spcPct val="90000"/>
              </a:lnSpc>
              <a:spcAft>
                <a:spcPts val="600"/>
              </a:spcAft>
            </a:pPr>
            <a:endParaRPr lang="en-US" dirty="0">
              <a:solidFill>
                <a:schemeClr val="tx2"/>
              </a:solidFill>
              <a:ea typeface="+mn-lt"/>
              <a:cs typeface="+mn-lt"/>
            </a:endParaRPr>
          </a:p>
          <a:p>
            <a:pPr>
              <a:lnSpc>
                <a:spcPct val="90000"/>
              </a:lnSpc>
              <a:spcAft>
                <a:spcPts val="600"/>
              </a:spcAft>
            </a:pPr>
            <a:endParaRPr lang="en-US" dirty="0">
              <a:solidFill>
                <a:schemeClr val="tx2"/>
              </a:solidFill>
              <a:ea typeface="+mn-lt"/>
              <a:cs typeface="+mn-lt"/>
            </a:endParaRPr>
          </a:p>
          <a:p>
            <a:pPr>
              <a:lnSpc>
                <a:spcPct val="90000"/>
              </a:lnSpc>
              <a:spcAft>
                <a:spcPts val="600"/>
              </a:spcAft>
            </a:pPr>
            <a:r>
              <a:rPr lang="en-US" dirty="0">
                <a:solidFill>
                  <a:schemeClr val="tx2"/>
                </a:solidFill>
                <a:ea typeface="+mn-lt"/>
                <a:cs typeface="+mn-lt"/>
                <a:hlinkClick r:id="rId4">
                  <a:extLst>
                    <a:ext uri="{A12FA001-AC4F-418D-AE19-62706E023703}">
                      <ahyp:hlinkClr xmlns:ahyp="http://schemas.microsoft.com/office/drawing/2018/hyperlinkcolor" val="tx"/>
                    </a:ext>
                  </a:extLst>
                </a:hlinkClick>
              </a:rPr>
              <a:t>SLT- Social support in HealthCare.pptx</a:t>
            </a:r>
            <a:endParaRPr lang="en-US"/>
          </a:p>
        </p:txBody>
      </p:sp>
      <p:pic>
        <p:nvPicPr>
          <p:cNvPr id="5" name="Picture 4">
            <a:extLst>
              <a:ext uri="{FF2B5EF4-FFF2-40B4-BE49-F238E27FC236}">
                <a16:creationId xmlns:a16="http://schemas.microsoft.com/office/drawing/2014/main" id="{34615BC3-C666-4159-1528-8B0A3F48FDBE}"/>
              </a:ext>
            </a:extLst>
          </p:cNvPr>
          <p:cNvPicPr>
            <a:picLocks noChangeAspect="1"/>
          </p:cNvPicPr>
          <p:nvPr/>
        </p:nvPicPr>
        <p:blipFill>
          <a:blip r:embed="rId5"/>
          <a:srcRect t="4678" r="2603" b="-585"/>
          <a:stretch>
            <a:fillRect/>
          </a:stretch>
        </p:blipFill>
        <p:spPr>
          <a:xfrm>
            <a:off x="2393402" y="2412716"/>
            <a:ext cx="1001920" cy="6211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logo with a letter p&#10;&#10;AI-generated content may be incorrect.">
            <a:extLst>
              <a:ext uri="{FF2B5EF4-FFF2-40B4-BE49-F238E27FC236}">
                <a16:creationId xmlns:a16="http://schemas.microsoft.com/office/drawing/2014/main" id="{3D1DC6C0-C91F-8948-51F3-27576DBAB916}"/>
              </a:ext>
            </a:extLst>
          </p:cNvPr>
          <p:cNvPicPr>
            <a:picLocks noChangeAspect="1"/>
          </p:cNvPicPr>
          <p:nvPr/>
        </p:nvPicPr>
        <p:blipFill>
          <a:blip r:embed="rId6"/>
          <a:stretch>
            <a:fillRect/>
          </a:stretch>
        </p:blipFill>
        <p:spPr>
          <a:xfrm>
            <a:off x="2514900" y="3872900"/>
            <a:ext cx="800100" cy="552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descr="A close-up of a logo&#10;&#10;AI-generated content may be incorrect.">
            <a:extLst>
              <a:ext uri="{FF2B5EF4-FFF2-40B4-BE49-F238E27FC236}">
                <a16:creationId xmlns:a16="http://schemas.microsoft.com/office/drawing/2014/main" id="{6319B736-C805-52FA-4D1E-9FC2C7CB8F51}"/>
              </a:ext>
            </a:extLst>
          </p:cNvPr>
          <p:cNvPicPr>
            <a:picLocks noChangeAspect="1"/>
          </p:cNvPicPr>
          <p:nvPr/>
        </p:nvPicPr>
        <p:blipFill>
          <a:blip r:embed="rId7"/>
          <a:srcRect l="357" r="81000" b="11682"/>
          <a:stretch>
            <a:fillRect/>
          </a:stretch>
        </p:blipFill>
        <p:spPr>
          <a:xfrm>
            <a:off x="2395335" y="945169"/>
            <a:ext cx="999443" cy="9076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72654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 arrow hitting a bull's eye target">
            <a:extLst>
              <a:ext uri="{FF2B5EF4-FFF2-40B4-BE49-F238E27FC236}">
                <a16:creationId xmlns:a16="http://schemas.microsoft.com/office/drawing/2014/main" id="{125DE0ED-CBF5-5CE6-B304-9409468C6103}"/>
              </a:ext>
            </a:extLst>
          </p:cNvPr>
          <p:cNvPicPr>
            <a:picLocks noChangeAspect="1"/>
          </p:cNvPicPr>
          <p:nvPr/>
        </p:nvPicPr>
        <p:blipFill>
          <a:blip r:embed="rId2"/>
          <a:srcRect t="16375" r="9092" b="11704"/>
          <a:stretch>
            <a:fillRect/>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BB60A09-1B8E-F8F7-2125-CC0E4407E877}"/>
              </a:ext>
            </a:extLst>
          </p:cNvPr>
          <p:cNvSpPr>
            <a:spLocks noGrp="1"/>
          </p:cNvSpPr>
          <p:nvPr>
            <p:ph type="title"/>
          </p:nvPr>
        </p:nvSpPr>
        <p:spPr>
          <a:xfrm>
            <a:off x="6836" y="1425608"/>
            <a:ext cx="5152740" cy="3204134"/>
          </a:xfrm>
        </p:spPr>
        <p:txBody>
          <a:bodyPr vert="horz" lIns="91440" tIns="45720" rIns="91440" bIns="45720" rtlCol="0" anchor="b">
            <a:normAutofit fontScale="90000"/>
          </a:bodyPr>
          <a:lstStyle/>
          <a:p>
            <a:r>
              <a:rPr lang="en-US" sz="4800" b="1" dirty="0">
                <a:solidFill>
                  <a:schemeClr val="bg1"/>
                </a:solidFill>
              </a:rPr>
              <a:t>Tutorial Goal</a:t>
            </a:r>
            <a:br>
              <a:rPr lang="en-US" sz="4800" b="1" dirty="0">
                <a:solidFill>
                  <a:schemeClr val="bg1"/>
                </a:solidFill>
              </a:rPr>
            </a:br>
            <a:br>
              <a:rPr lang="en-US" sz="4800" b="1" dirty="0">
                <a:solidFill>
                  <a:schemeClr val="bg1"/>
                </a:solidFill>
              </a:rPr>
            </a:br>
            <a:r>
              <a:rPr lang="en-US" sz="1600" dirty="0">
                <a:solidFill>
                  <a:schemeClr val="bg1"/>
                </a:solidFill>
                <a:ea typeface="+mj-lt"/>
                <a:cs typeface="+mj-lt"/>
              </a:rPr>
              <a:t>Learners will:</a:t>
            </a:r>
            <a:br>
              <a:rPr lang="en-US" sz="1600" dirty="0">
                <a:ea typeface="+mj-lt"/>
                <a:cs typeface="+mj-lt"/>
              </a:rPr>
            </a:br>
            <a:endParaRPr lang="en-US" sz="1600" b="1">
              <a:solidFill>
                <a:schemeClr val="bg1"/>
              </a:solidFill>
            </a:endParaRPr>
          </a:p>
          <a:p>
            <a:pPr marL="285750" indent="-285750" algn="just">
              <a:buFont typeface="Arial"/>
              <a:buChar char="•"/>
            </a:pPr>
            <a:r>
              <a:rPr lang="en-US" sz="1600" dirty="0">
                <a:solidFill>
                  <a:schemeClr val="bg1"/>
                </a:solidFill>
                <a:ea typeface="+mj-lt"/>
                <a:cs typeface="+mj-lt"/>
              </a:rPr>
              <a:t>Understand how social relationships (like marriage or companionship) correlate with healthcare outcomes.</a:t>
            </a:r>
            <a:endParaRPr lang="en-US" sz="1600">
              <a:solidFill>
                <a:schemeClr val="bg1"/>
              </a:solidFill>
            </a:endParaRPr>
          </a:p>
          <a:p>
            <a:pPr marL="285750" indent="-285750" algn="just">
              <a:buFont typeface="Arial"/>
              <a:buChar char="•"/>
            </a:pPr>
            <a:r>
              <a:rPr lang="en-US" sz="1600" dirty="0">
                <a:solidFill>
                  <a:schemeClr val="bg1"/>
                </a:solidFill>
                <a:ea typeface="+mj-lt"/>
                <a:cs typeface="+mj-lt"/>
              </a:rPr>
              <a:t>Gain hands-on experience querying </a:t>
            </a:r>
            <a:r>
              <a:rPr lang="en-US" sz="1600" b="1" dirty="0">
                <a:solidFill>
                  <a:schemeClr val="bg1"/>
                </a:solidFill>
                <a:ea typeface="+mj-lt"/>
                <a:cs typeface="+mj-lt"/>
              </a:rPr>
              <a:t>MIMIC-III</a:t>
            </a:r>
            <a:r>
              <a:rPr lang="en-US" sz="1600" dirty="0">
                <a:solidFill>
                  <a:schemeClr val="bg1"/>
                </a:solidFill>
                <a:ea typeface="+mj-lt"/>
                <a:cs typeface="+mj-lt"/>
              </a:rPr>
              <a:t> in </a:t>
            </a:r>
            <a:r>
              <a:rPr lang="en-US" sz="1600" b="1" dirty="0" err="1">
                <a:solidFill>
                  <a:schemeClr val="bg1"/>
                </a:solidFill>
                <a:ea typeface="+mj-lt"/>
                <a:cs typeface="+mj-lt"/>
              </a:rPr>
              <a:t>BigQuery</a:t>
            </a:r>
            <a:br>
              <a:rPr lang="en-US" sz="1600" b="1" dirty="0">
                <a:solidFill>
                  <a:schemeClr val="bg1"/>
                </a:solidFill>
                <a:ea typeface="+mj-lt"/>
                <a:cs typeface="+mj-lt"/>
              </a:rPr>
            </a:br>
            <a:r>
              <a:rPr lang="en-US" sz="1600" b="1" dirty="0">
                <a:solidFill>
                  <a:schemeClr val="bg1"/>
                </a:solidFill>
                <a:ea typeface="+mj-lt"/>
                <a:cs typeface="+mj-lt"/>
              </a:rPr>
              <a:t>Learn</a:t>
            </a:r>
            <a:r>
              <a:rPr lang="en-US" sz="1600" b="1" dirty="0">
                <a:solidFill>
                  <a:schemeClr val="bg1"/>
                </a:solidFill>
              </a:rPr>
              <a:t> Clean, Tokenize and Lemmatization, NER</a:t>
            </a:r>
          </a:p>
          <a:p>
            <a:pPr marL="285750" indent="-285750" algn="just">
              <a:buFont typeface="Arial"/>
              <a:buChar char="•"/>
            </a:pPr>
            <a:r>
              <a:rPr lang="en-US" sz="1600" dirty="0">
                <a:solidFill>
                  <a:schemeClr val="bg1"/>
                </a:solidFill>
                <a:ea typeface="+mj-lt"/>
                <a:cs typeface="+mj-lt"/>
              </a:rPr>
              <a:t>Analyze structured data and medical notes using </a:t>
            </a:r>
            <a:r>
              <a:rPr lang="en-US" sz="1600" b="1" dirty="0">
                <a:solidFill>
                  <a:schemeClr val="bg1"/>
                </a:solidFill>
                <a:ea typeface="+mj-lt"/>
                <a:cs typeface="+mj-lt"/>
              </a:rPr>
              <a:t>Python</a:t>
            </a:r>
            <a:r>
              <a:rPr lang="en-US" sz="1600" dirty="0">
                <a:solidFill>
                  <a:schemeClr val="bg1"/>
                </a:solidFill>
                <a:ea typeface="+mj-lt"/>
                <a:cs typeface="+mj-lt"/>
              </a:rPr>
              <a:t>, </a:t>
            </a:r>
            <a:r>
              <a:rPr lang="en-US" sz="1600" b="1" dirty="0">
                <a:solidFill>
                  <a:schemeClr val="bg1"/>
                </a:solidFill>
                <a:ea typeface="+mj-lt"/>
                <a:cs typeface="+mj-lt"/>
              </a:rPr>
              <a:t>Pandas</a:t>
            </a:r>
            <a:r>
              <a:rPr lang="en-US" sz="1600" dirty="0">
                <a:solidFill>
                  <a:schemeClr val="bg1"/>
                </a:solidFill>
                <a:ea typeface="+mj-lt"/>
                <a:cs typeface="+mj-lt"/>
              </a:rPr>
              <a:t>, </a:t>
            </a:r>
            <a:r>
              <a:rPr lang="en-US" sz="1600" b="1" dirty="0">
                <a:solidFill>
                  <a:schemeClr val="bg1"/>
                </a:solidFill>
                <a:ea typeface="+mj-lt"/>
                <a:cs typeface="+mj-lt"/>
              </a:rPr>
              <a:t>NLP (</a:t>
            </a:r>
            <a:r>
              <a:rPr lang="en-US" sz="1600" b="1" dirty="0" err="1">
                <a:solidFill>
                  <a:schemeClr val="bg1"/>
                </a:solidFill>
                <a:ea typeface="+mj-lt"/>
                <a:cs typeface="+mj-lt"/>
              </a:rPr>
              <a:t>spaCy</a:t>
            </a:r>
            <a:r>
              <a:rPr lang="en-US" sz="1600" b="1" dirty="0">
                <a:solidFill>
                  <a:schemeClr val="bg1"/>
                </a:solidFill>
                <a:ea typeface="+mj-lt"/>
                <a:cs typeface="+mj-lt"/>
              </a:rPr>
              <a:t>/</a:t>
            </a:r>
            <a:r>
              <a:rPr lang="en-US" sz="1600" b="1" dirty="0" err="1">
                <a:solidFill>
                  <a:schemeClr val="bg1"/>
                </a:solidFill>
                <a:ea typeface="+mj-lt"/>
                <a:cs typeface="+mj-lt"/>
              </a:rPr>
              <a:t>medSpaCy</a:t>
            </a:r>
            <a:r>
              <a:rPr lang="en-US" sz="1600" b="1" dirty="0">
                <a:solidFill>
                  <a:schemeClr val="bg1"/>
                </a:solidFill>
                <a:ea typeface="+mj-lt"/>
                <a:cs typeface="+mj-lt"/>
              </a:rPr>
              <a:t>/</a:t>
            </a:r>
            <a:r>
              <a:rPr lang="en-US" sz="1600" b="1" dirty="0" err="1">
                <a:solidFill>
                  <a:schemeClr val="bg1"/>
                </a:solidFill>
                <a:ea typeface="+mj-lt"/>
                <a:cs typeface="+mj-lt"/>
              </a:rPr>
              <a:t>SciSpaCy</a:t>
            </a:r>
            <a:r>
              <a:rPr lang="en-US" sz="1600" b="1" dirty="0">
                <a:solidFill>
                  <a:schemeClr val="bg1"/>
                </a:solidFill>
                <a:ea typeface="+mj-lt"/>
                <a:cs typeface="+mj-lt"/>
              </a:rPr>
              <a:t>/Med7)</a:t>
            </a:r>
            <a:r>
              <a:rPr lang="en-US" sz="1600" dirty="0">
                <a:solidFill>
                  <a:schemeClr val="bg1"/>
                </a:solidFill>
                <a:ea typeface="+mj-lt"/>
                <a:cs typeface="+mj-lt"/>
              </a:rPr>
              <a:t>, and </a:t>
            </a:r>
            <a:r>
              <a:rPr lang="en-US" sz="1600" b="1" dirty="0">
                <a:solidFill>
                  <a:schemeClr val="bg1"/>
                </a:solidFill>
                <a:ea typeface="+mj-lt"/>
                <a:cs typeface="+mj-lt"/>
              </a:rPr>
              <a:t>visualization tools</a:t>
            </a:r>
            <a:r>
              <a:rPr lang="en-US" sz="1600" dirty="0">
                <a:solidFill>
                  <a:schemeClr val="bg1"/>
                </a:solidFill>
                <a:ea typeface="+mj-lt"/>
                <a:cs typeface="+mj-lt"/>
              </a:rPr>
              <a:t>.</a:t>
            </a:r>
            <a:endParaRPr lang="en-US" sz="1600">
              <a:solidFill>
                <a:schemeClr val="bg1"/>
              </a:solidFill>
            </a:endParaRPr>
          </a:p>
          <a:p>
            <a:pPr marL="285750" indent="-285750" algn="just">
              <a:buFont typeface="Arial"/>
              <a:buChar char="•"/>
            </a:pPr>
            <a:r>
              <a:rPr lang="en-US" sz="1600" dirty="0">
                <a:solidFill>
                  <a:schemeClr val="bg1"/>
                </a:solidFill>
                <a:ea typeface="+mj-lt"/>
                <a:cs typeface="+mj-lt"/>
              </a:rPr>
              <a:t>Learn to normalize, visualize, and interpret clinical data with a health policy/public health lens.</a:t>
            </a:r>
            <a:endParaRPr lang="en-US" sz="1600">
              <a:solidFill>
                <a:schemeClr val="bg1"/>
              </a:solidFill>
            </a:endParaRPr>
          </a:p>
          <a:p>
            <a:endParaRPr lang="en-US" sz="2000" b="1" dirty="0">
              <a:solidFill>
                <a:schemeClr val="bg1"/>
              </a:solidFill>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278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8086AEC-04C2-4BC4-BFB8-0135965C7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C3BE3F-B8A9-4DC9-A867-EC91736FA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3" name="Group 12">
            <a:extLst>
              <a:ext uri="{FF2B5EF4-FFF2-40B4-BE49-F238E27FC236}">
                <a16:creationId xmlns:a16="http://schemas.microsoft.com/office/drawing/2014/main" id="{0CA2F3D1-53F2-478B-949B-6D4EA2E4E4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55386"/>
            <a:ext cx="5378624" cy="6402614"/>
            <a:chOff x="-19221" y="197691"/>
            <a:chExt cx="5378624" cy="6402614"/>
          </a:xfrm>
        </p:grpSpPr>
        <p:sp>
          <p:nvSpPr>
            <p:cNvPr id="14" name="Freeform: Shape 13">
              <a:extLst>
                <a:ext uri="{FF2B5EF4-FFF2-40B4-BE49-F238E27FC236}">
                  <a16:creationId xmlns:a16="http://schemas.microsoft.com/office/drawing/2014/main" id="{6E53A4EE-6F9B-4EC8-9840-708F509D9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CD8289AA-777C-4230-BABC-203458BF6C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9D76777-71BF-4FFF-B568-E58E46EB1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2CDCD53-6393-431A-9E75-109BC8362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DA62198F-7D76-4A2A-9669-40E5E8A3C8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97691"/>
              <a:ext cx="5378623" cy="6402614"/>
            </a:xfrm>
            <a:custGeom>
              <a:avLst/>
              <a:gdLst>
                <a:gd name="connsiteX0" fmla="*/ 2220349 w 5378623"/>
                <a:gd name="connsiteY0" fmla="*/ 67 h 6402614"/>
                <a:gd name="connsiteX1" fmla="*/ 3018161 w 5378623"/>
                <a:gd name="connsiteY1" fmla="*/ 108191 h 6402614"/>
                <a:gd name="connsiteX2" fmla="*/ 5265831 w 5378623"/>
                <a:gd name="connsiteY2" fmla="*/ 4066338 h 6402614"/>
                <a:gd name="connsiteX3" fmla="*/ 2912752 w 5378623"/>
                <a:gd name="connsiteY3" fmla="*/ 6386691 h 6402614"/>
                <a:gd name="connsiteX4" fmla="*/ 2840648 w 5378623"/>
                <a:gd name="connsiteY4" fmla="*/ 6402614 h 6402614"/>
                <a:gd name="connsiteX5" fmla="*/ 1474249 w 5378623"/>
                <a:gd name="connsiteY5" fmla="*/ 6402614 h 6402614"/>
                <a:gd name="connsiteX6" fmla="*/ 1340218 w 5378623"/>
                <a:gd name="connsiteY6" fmla="*/ 6370360 h 6402614"/>
                <a:gd name="connsiteX7" fmla="*/ 204687 w 5378623"/>
                <a:gd name="connsiteY7" fmla="*/ 5802379 h 6402614"/>
                <a:gd name="connsiteX8" fmla="*/ 0 w 5378623"/>
                <a:gd name="connsiteY8" fmla="*/ 5624181 h 6402614"/>
                <a:gd name="connsiteX9" fmla="*/ 0 w 5378623"/>
                <a:gd name="connsiteY9" fmla="*/ 5197118 h 6402614"/>
                <a:gd name="connsiteX10" fmla="*/ 120950 w 5378623"/>
                <a:gd name="connsiteY10" fmla="*/ 5327736 h 6402614"/>
                <a:gd name="connsiteX11" fmla="*/ 553277 w 5378623"/>
                <a:gd name="connsiteY11" fmla="*/ 5674143 h 6402614"/>
                <a:gd name="connsiteX12" fmla="*/ 1048951 w 5378623"/>
                <a:gd name="connsiteY12" fmla="*/ 5913372 h 6402614"/>
                <a:gd name="connsiteX13" fmla="*/ 1114406 w 5378623"/>
                <a:gd name="connsiteY13" fmla="*/ 5935664 h 6402614"/>
                <a:gd name="connsiteX14" fmla="*/ 1180375 w 5378623"/>
                <a:gd name="connsiteY14" fmla="*/ 5956470 h 6402614"/>
                <a:gd name="connsiteX15" fmla="*/ 1247107 w 5378623"/>
                <a:gd name="connsiteY15" fmla="*/ 5975278 h 6402614"/>
                <a:gd name="connsiteX16" fmla="*/ 1313053 w 5378623"/>
                <a:gd name="connsiteY16" fmla="*/ 5991905 h 6402614"/>
                <a:gd name="connsiteX17" fmla="*/ 1578771 w 5378623"/>
                <a:gd name="connsiteY17" fmla="*/ 6035400 h 6402614"/>
                <a:gd name="connsiteX18" fmla="*/ 2116969 w 5378623"/>
                <a:gd name="connsiteY18" fmla="*/ 6005033 h 6402614"/>
                <a:gd name="connsiteX19" fmla="*/ 2648341 w 5378623"/>
                <a:gd name="connsiteY19" fmla="*/ 5837212 h 6402614"/>
                <a:gd name="connsiteX20" fmla="*/ 3166862 w 5378623"/>
                <a:gd name="connsiteY20" fmla="*/ 5582136 h 6402614"/>
                <a:gd name="connsiteX21" fmla="*/ 3295551 w 5378623"/>
                <a:gd name="connsiteY21" fmla="*/ 5510900 h 6402614"/>
                <a:gd name="connsiteX22" fmla="*/ 3426292 w 5378623"/>
                <a:gd name="connsiteY22" fmla="*/ 5437546 h 6402614"/>
                <a:gd name="connsiteX23" fmla="*/ 3693498 w 5378623"/>
                <a:gd name="connsiteY23" fmla="*/ 5296779 h 6402614"/>
                <a:gd name="connsiteX24" fmla="*/ 3957511 w 5378623"/>
                <a:gd name="connsiteY24" fmla="*/ 5162806 h 6402614"/>
                <a:gd name="connsiteX25" fmla="*/ 4212170 w 5378623"/>
                <a:gd name="connsiteY25" fmla="*/ 5024936 h 6402614"/>
                <a:gd name="connsiteX26" fmla="*/ 4449651 w 5378623"/>
                <a:gd name="connsiteY26" fmla="*/ 4870986 h 6402614"/>
                <a:gd name="connsiteX27" fmla="*/ 4659728 w 5378623"/>
                <a:gd name="connsiteY27" fmla="*/ 4689640 h 6402614"/>
                <a:gd name="connsiteX28" fmla="*/ 4830457 w 5378623"/>
                <a:gd name="connsiteY28" fmla="*/ 4472596 h 6402614"/>
                <a:gd name="connsiteX29" fmla="*/ 4955705 w 5378623"/>
                <a:gd name="connsiteY29" fmla="*/ 4222268 h 6402614"/>
                <a:gd name="connsiteX30" fmla="*/ 4968352 w 5378623"/>
                <a:gd name="connsiteY30" fmla="*/ 4189141 h 6402614"/>
                <a:gd name="connsiteX31" fmla="*/ 4979564 w 5378623"/>
                <a:gd name="connsiteY31" fmla="*/ 4155400 h 6402614"/>
                <a:gd name="connsiteX32" fmla="*/ 4990913 w 5378623"/>
                <a:gd name="connsiteY32" fmla="*/ 4121577 h 6402614"/>
                <a:gd name="connsiteX33" fmla="*/ 5000865 w 5378623"/>
                <a:gd name="connsiteY33" fmla="*/ 4086570 h 6402614"/>
                <a:gd name="connsiteX34" fmla="*/ 5020612 w 5378623"/>
                <a:gd name="connsiteY34" fmla="*/ 4016281 h 6402614"/>
                <a:gd name="connsiteX35" fmla="*/ 5030486 w 5378623"/>
                <a:gd name="connsiteY35" fmla="*/ 3981137 h 6402614"/>
                <a:gd name="connsiteX36" fmla="*/ 5035423 w 5378623"/>
                <a:gd name="connsiteY36" fmla="*/ 3963565 h 6402614"/>
                <a:gd name="connsiteX37" fmla="*/ 5039507 w 5378623"/>
                <a:gd name="connsiteY37" fmla="*/ 3945765 h 6402614"/>
                <a:gd name="connsiteX38" fmla="*/ 5071597 w 5378623"/>
                <a:gd name="connsiteY38" fmla="*/ 3802972 h 6402614"/>
                <a:gd name="connsiteX39" fmla="*/ 5096108 w 5378623"/>
                <a:gd name="connsiteY39" fmla="*/ 3658610 h 6402614"/>
                <a:gd name="connsiteX40" fmla="*/ 5113299 w 5378623"/>
                <a:gd name="connsiteY40" fmla="*/ 3512985 h 6402614"/>
                <a:gd name="connsiteX41" fmla="*/ 5115328 w 5378623"/>
                <a:gd name="connsiteY41" fmla="*/ 3494749 h 6402614"/>
                <a:gd name="connsiteX42" fmla="*/ 5116446 w 5378623"/>
                <a:gd name="connsiteY42" fmla="*/ 3476502 h 6402614"/>
                <a:gd name="connsiteX43" fmla="*/ 5118711 w 5378623"/>
                <a:gd name="connsiteY43" fmla="*/ 3439898 h 6402614"/>
                <a:gd name="connsiteX44" fmla="*/ 5123270 w 5378623"/>
                <a:gd name="connsiteY44" fmla="*/ 3366583 h 6402614"/>
                <a:gd name="connsiteX45" fmla="*/ 5121172 w 5378623"/>
                <a:gd name="connsiteY45" fmla="*/ 3072860 h 6402614"/>
                <a:gd name="connsiteX46" fmla="*/ 5119473 w 5378623"/>
                <a:gd name="connsiteY46" fmla="*/ 3036121 h 6402614"/>
                <a:gd name="connsiteX47" fmla="*/ 5116244 w 5378623"/>
                <a:gd name="connsiteY47" fmla="*/ 2999552 h 6402614"/>
                <a:gd name="connsiteX48" fmla="*/ 5109221 w 5378623"/>
                <a:gd name="connsiteY48" fmla="*/ 2926379 h 6402614"/>
                <a:gd name="connsiteX49" fmla="*/ 5089643 w 5378623"/>
                <a:gd name="connsiteY49" fmla="*/ 2780639 h 6402614"/>
                <a:gd name="connsiteX50" fmla="*/ 5084078 w 5378623"/>
                <a:gd name="connsiteY50" fmla="*/ 2744255 h 6402614"/>
                <a:gd name="connsiteX51" fmla="*/ 5077785 w 5378623"/>
                <a:gd name="connsiteY51" fmla="*/ 2708026 h 6402614"/>
                <a:gd name="connsiteX52" fmla="*/ 5063128 w 5378623"/>
                <a:gd name="connsiteY52" fmla="*/ 2636053 h 6402614"/>
                <a:gd name="connsiteX53" fmla="*/ 5047530 w 5378623"/>
                <a:gd name="connsiteY53" fmla="*/ 2564176 h 6402614"/>
                <a:gd name="connsiteX54" fmla="*/ 5028967 w 5378623"/>
                <a:gd name="connsiteY54" fmla="*/ 2493127 h 6402614"/>
                <a:gd name="connsiteX55" fmla="*/ 4822623 w 5378623"/>
                <a:gd name="connsiteY55" fmla="*/ 1944830 h 6402614"/>
                <a:gd name="connsiteX56" fmla="*/ 4108183 w 5378623"/>
                <a:gd name="connsiteY56" fmla="*/ 1038170 h 6402614"/>
                <a:gd name="connsiteX57" fmla="*/ 3638213 w 5378623"/>
                <a:gd name="connsiteY57" fmla="*/ 712395 h 6402614"/>
                <a:gd name="connsiteX58" fmla="*/ 3575480 w 5378623"/>
                <a:gd name="connsiteY58" fmla="*/ 678662 h 6402614"/>
                <a:gd name="connsiteX59" fmla="*/ 3512574 w 5378623"/>
                <a:gd name="connsiteY59" fmla="*/ 645577 h 6402614"/>
                <a:gd name="connsiteX60" fmla="*/ 3448603 w 5378623"/>
                <a:gd name="connsiteY60" fmla="*/ 614757 h 6402614"/>
                <a:gd name="connsiteX61" fmla="*/ 3416617 w 5378623"/>
                <a:gd name="connsiteY61" fmla="*/ 599347 h 6402614"/>
                <a:gd name="connsiteX62" fmla="*/ 3384352 w 5378623"/>
                <a:gd name="connsiteY62" fmla="*/ 584559 h 6402614"/>
                <a:gd name="connsiteX63" fmla="*/ 3254088 w 5378623"/>
                <a:gd name="connsiteY63" fmla="*/ 529021 h 6402614"/>
                <a:gd name="connsiteX64" fmla="*/ 3121640 w 5378623"/>
                <a:gd name="connsiteY64" fmla="*/ 479505 h 6402614"/>
                <a:gd name="connsiteX65" fmla="*/ 2987193 w 5378623"/>
                <a:gd name="connsiteY65" fmla="*/ 436176 h 6402614"/>
                <a:gd name="connsiteX66" fmla="*/ 2851296 w 5378623"/>
                <a:gd name="connsiteY66" fmla="*/ 398256 h 6402614"/>
                <a:gd name="connsiteX67" fmla="*/ 2573611 w 5378623"/>
                <a:gd name="connsiteY67" fmla="*/ 336717 h 6402614"/>
                <a:gd name="connsiteX68" fmla="*/ 2014208 w 5378623"/>
                <a:gd name="connsiteY68" fmla="*/ 276896 h 6402614"/>
                <a:gd name="connsiteX69" fmla="*/ 1457097 w 5378623"/>
                <a:gd name="connsiteY69" fmla="*/ 322828 h 6402614"/>
                <a:gd name="connsiteX70" fmla="*/ 914684 w 5378623"/>
                <a:gd name="connsiteY70" fmla="*/ 486648 h 6402614"/>
                <a:gd name="connsiteX71" fmla="*/ 848661 w 5378623"/>
                <a:gd name="connsiteY71" fmla="*/ 515093 h 6402614"/>
                <a:gd name="connsiteX72" fmla="*/ 782834 w 5378623"/>
                <a:gd name="connsiteY72" fmla="*/ 544519 h 6402614"/>
                <a:gd name="connsiteX73" fmla="*/ 717715 w 5378623"/>
                <a:gd name="connsiteY73" fmla="*/ 575988 h 6402614"/>
                <a:gd name="connsiteX74" fmla="*/ 653112 w 5378623"/>
                <a:gd name="connsiteY74" fmla="*/ 608523 h 6402614"/>
                <a:gd name="connsiteX75" fmla="*/ 406671 w 5378623"/>
                <a:gd name="connsiteY75" fmla="*/ 756246 h 6402614"/>
                <a:gd name="connsiteX76" fmla="*/ 191033 w 5378623"/>
                <a:gd name="connsiteY76" fmla="*/ 942131 h 6402614"/>
                <a:gd name="connsiteX77" fmla="*/ 143339 w 5378623"/>
                <a:gd name="connsiteY77" fmla="*/ 996006 h 6402614"/>
                <a:gd name="connsiteX78" fmla="*/ 98848 w 5378623"/>
                <a:gd name="connsiteY78" fmla="*/ 1053288 h 6402614"/>
                <a:gd name="connsiteX79" fmla="*/ 56083 w 5378623"/>
                <a:gd name="connsiteY79" fmla="*/ 1112657 h 6402614"/>
                <a:gd name="connsiteX80" fmla="*/ 14889 w 5378623"/>
                <a:gd name="connsiteY80" fmla="*/ 1173837 h 6402614"/>
                <a:gd name="connsiteX81" fmla="*/ 0 w 5378623"/>
                <a:gd name="connsiteY81" fmla="*/ 1198088 h 6402614"/>
                <a:gd name="connsiteX82" fmla="*/ 0 w 5378623"/>
                <a:gd name="connsiteY82" fmla="*/ 888809 h 6402614"/>
                <a:gd name="connsiteX83" fmla="*/ 88781 w 5378623"/>
                <a:gd name="connsiteY83" fmla="*/ 802825 h 6402614"/>
                <a:gd name="connsiteX84" fmla="*/ 2220349 w 5378623"/>
                <a:gd name="connsiteY84" fmla="*/ 67 h 640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378623" h="6402614">
                  <a:moveTo>
                    <a:pt x="2220349" y="67"/>
                  </a:moveTo>
                  <a:cubicBezTo>
                    <a:pt x="2484151" y="1784"/>
                    <a:pt x="2751801" y="36820"/>
                    <a:pt x="3018161" y="108191"/>
                  </a:cubicBezTo>
                  <a:cubicBezTo>
                    <a:pt x="4722867" y="564965"/>
                    <a:pt x="5729192" y="2337049"/>
                    <a:pt x="5265831" y="4066338"/>
                  </a:cubicBezTo>
                  <a:cubicBezTo>
                    <a:pt x="4947269" y="5255224"/>
                    <a:pt x="4017004" y="6114300"/>
                    <a:pt x="2912752" y="6386691"/>
                  </a:cubicBezTo>
                  <a:lnTo>
                    <a:pt x="2840648" y="6402614"/>
                  </a:lnTo>
                  <a:lnTo>
                    <a:pt x="1474249" y="6402614"/>
                  </a:lnTo>
                  <a:lnTo>
                    <a:pt x="1340218" y="6370360"/>
                  </a:lnTo>
                  <a:cubicBezTo>
                    <a:pt x="914042" y="6256167"/>
                    <a:pt x="531514" y="6059766"/>
                    <a:pt x="204687" y="5802379"/>
                  </a:cubicBezTo>
                  <a:lnTo>
                    <a:pt x="0" y="5624181"/>
                  </a:lnTo>
                  <a:lnTo>
                    <a:pt x="0" y="5197118"/>
                  </a:lnTo>
                  <a:lnTo>
                    <a:pt x="120950" y="5327736"/>
                  </a:lnTo>
                  <a:cubicBezTo>
                    <a:pt x="253827" y="5458395"/>
                    <a:pt x="397634" y="5575985"/>
                    <a:pt x="553277" y="5674143"/>
                  </a:cubicBezTo>
                  <a:cubicBezTo>
                    <a:pt x="708978" y="5772084"/>
                    <a:pt x="875421" y="5851690"/>
                    <a:pt x="1048951" y="5913372"/>
                  </a:cubicBezTo>
                  <a:cubicBezTo>
                    <a:pt x="1070860" y="5920750"/>
                    <a:pt x="1092382" y="5928719"/>
                    <a:pt x="1114406" y="5935664"/>
                  </a:cubicBezTo>
                  <a:lnTo>
                    <a:pt x="1180375" y="5956470"/>
                  </a:lnTo>
                  <a:lnTo>
                    <a:pt x="1247107" y="5975278"/>
                  </a:lnTo>
                  <a:cubicBezTo>
                    <a:pt x="1269462" y="5981848"/>
                    <a:pt x="1291029" y="5986236"/>
                    <a:pt x="1313053" y="5991905"/>
                  </a:cubicBezTo>
                  <a:cubicBezTo>
                    <a:pt x="1400808" y="6012869"/>
                    <a:pt x="1489584" y="6027036"/>
                    <a:pt x="1578771" y="6035400"/>
                  </a:cubicBezTo>
                  <a:cubicBezTo>
                    <a:pt x="1757312" y="6051941"/>
                    <a:pt x="1937844" y="6040152"/>
                    <a:pt x="2116969" y="6005033"/>
                  </a:cubicBezTo>
                  <a:cubicBezTo>
                    <a:pt x="2296104" y="5969454"/>
                    <a:pt x="2473717" y="5910978"/>
                    <a:pt x="2648341" y="5837212"/>
                  </a:cubicBezTo>
                  <a:cubicBezTo>
                    <a:pt x="2823148" y="5763610"/>
                    <a:pt x="2995347" y="5675863"/>
                    <a:pt x="3166862" y="5582136"/>
                  </a:cubicBezTo>
                  <a:cubicBezTo>
                    <a:pt x="3209843" y="5558645"/>
                    <a:pt x="3252667" y="5534880"/>
                    <a:pt x="3295551" y="5510900"/>
                  </a:cubicBezTo>
                  <a:lnTo>
                    <a:pt x="3426292" y="5437546"/>
                  </a:lnTo>
                  <a:cubicBezTo>
                    <a:pt x="3515217" y="5388460"/>
                    <a:pt x="3604599" y="5341930"/>
                    <a:pt x="3693498" y="5296779"/>
                  </a:cubicBezTo>
                  <a:lnTo>
                    <a:pt x="3957511" y="5162806"/>
                  </a:lnTo>
                  <a:cubicBezTo>
                    <a:pt x="4044259" y="5118005"/>
                    <a:pt x="4129592" y="5072941"/>
                    <a:pt x="4212170" y="5024936"/>
                  </a:cubicBezTo>
                  <a:cubicBezTo>
                    <a:pt x="4294563" y="4976766"/>
                    <a:pt x="4374532" y="4926554"/>
                    <a:pt x="4449651" y="4870986"/>
                  </a:cubicBezTo>
                  <a:cubicBezTo>
                    <a:pt x="4524973" y="4815937"/>
                    <a:pt x="4596075" y="4756163"/>
                    <a:pt x="4659728" y="4689640"/>
                  </a:cubicBezTo>
                  <a:cubicBezTo>
                    <a:pt x="4723566" y="4623283"/>
                    <a:pt x="4780828" y="4550758"/>
                    <a:pt x="4830457" y="4472596"/>
                  </a:cubicBezTo>
                  <a:cubicBezTo>
                    <a:pt x="4880087" y="4394434"/>
                    <a:pt x="4921716" y="4310302"/>
                    <a:pt x="4955705" y="4222268"/>
                  </a:cubicBezTo>
                  <a:lnTo>
                    <a:pt x="4968352" y="4189141"/>
                  </a:lnTo>
                  <a:lnTo>
                    <a:pt x="4979564" y="4155400"/>
                  </a:lnTo>
                  <a:lnTo>
                    <a:pt x="4990913" y="4121577"/>
                  </a:lnTo>
                  <a:cubicBezTo>
                    <a:pt x="4994441" y="4110119"/>
                    <a:pt x="4997522" y="4098194"/>
                    <a:pt x="5000865" y="4086570"/>
                  </a:cubicBezTo>
                  <a:lnTo>
                    <a:pt x="5020612" y="4016281"/>
                  </a:lnTo>
                  <a:lnTo>
                    <a:pt x="5030486" y="3981137"/>
                  </a:lnTo>
                  <a:lnTo>
                    <a:pt x="5035423" y="3963565"/>
                  </a:lnTo>
                  <a:lnTo>
                    <a:pt x="5039507" y="3945765"/>
                  </a:lnTo>
                  <a:cubicBezTo>
                    <a:pt x="5050088" y="3898175"/>
                    <a:pt x="5061308" y="3850756"/>
                    <a:pt x="5071597" y="3802972"/>
                  </a:cubicBezTo>
                  <a:lnTo>
                    <a:pt x="5096108" y="3658610"/>
                  </a:lnTo>
                  <a:cubicBezTo>
                    <a:pt x="5102684" y="3610180"/>
                    <a:pt x="5107604" y="3561536"/>
                    <a:pt x="5113299" y="3512985"/>
                  </a:cubicBezTo>
                  <a:lnTo>
                    <a:pt x="5115328" y="3494749"/>
                  </a:lnTo>
                  <a:lnTo>
                    <a:pt x="5116446" y="3476502"/>
                  </a:lnTo>
                  <a:lnTo>
                    <a:pt x="5118711" y="3439898"/>
                  </a:lnTo>
                  <a:lnTo>
                    <a:pt x="5123270" y="3366583"/>
                  </a:lnTo>
                  <a:cubicBezTo>
                    <a:pt x="5126606" y="3268829"/>
                    <a:pt x="5127431" y="3170634"/>
                    <a:pt x="5121172" y="3072860"/>
                  </a:cubicBezTo>
                  <a:lnTo>
                    <a:pt x="5119473" y="3036121"/>
                  </a:lnTo>
                  <a:cubicBezTo>
                    <a:pt x="5118968" y="3023930"/>
                    <a:pt x="5117310" y="3011778"/>
                    <a:pt x="5116244" y="2999552"/>
                  </a:cubicBezTo>
                  <a:lnTo>
                    <a:pt x="5109221" y="2926379"/>
                  </a:lnTo>
                  <a:cubicBezTo>
                    <a:pt x="5105544" y="2877404"/>
                    <a:pt x="5096760" y="2829145"/>
                    <a:pt x="5089643" y="2780639"/>
                  </a:cubicBezTo>
                  <a:lnTo>
                    <a:pt x="5084078" y="2744255"/>
                  </a:lnTo>
                  <a:cubicBezTo>
                    <a:pt x="5082420" y="2732104"/>
                    <a:pt x="5080412" y="2719974"/>
                    <a:pt x="5077785" y="2708026"/>
                  </a:cubicBezTo>
                  <a:lnTo>
                    <a:pt x="5063128" y="2636053"/>
                  </a:lnTo>
                  <a:cubicBezTo>
                    <a:pt x="5057902" y="2612048"/>
                    <a:pt x="5053511" y="2587920"/>
                    <a:pt x="5047530" y="2564176"/>
                  </a:cubicBezTo>
                  <a:lnTo>
                    <a:pt x="5028967" y="2493127"/>
                  </a:lnTo>
                  <a:cubicBezTo>
                    <a:pt x="4979424" y="2303537"/>
                    <a:pt x="4909775" y="2119458"/>
                    <a:pt x="4822623" y="1944830"/>
                  </a:cubicBezTo>
                  <a:cubicBezTo>
                    <a:pt x="4648947" y="1594931"/>
                    <a:pt x="4401749" y="1285261"/>
                    <a:pt x="4108183" y="1038170"/>
                  </a:cubicBezTo>
                  <a:cubicBezTo>
                    <a:pt x="3961444" y="914460"/>
                    <a:pt x="3803854" y="805232"/>
                    <a:pt x="3638213" y="712395"/>
                  </a:cubicBezTo>
                  <a:lnTo>
                    <a:pt x="3575480" y="678662"/>
                  </a:lnTo>
                  <a:cubicBezTo>
                    <a:pt x="3554450" y="667578"/>
                    <a:pt x="3534194" y="655311"/>
                    <a:pt x="3512574" y="645577"/>
                  </a:cubicBezTo>
                  <a:lnTo>
                    <a:pt x="3448603" y="614757"/>
                  </a:lnTo>
                  <a:lnTo>
                    <a:pt x="3416617" y="599347"/>
                  </a:lnTo>
                  <a:cubicBezTo>
                    <a:pt x="3406000" y="594185"/>
                    <a:pt x="3395413" y="588913"/>
                    <a:pt x="3384352" y="584559"/>
                  </a:cubicBezTo>
                  <a:cubicBezTo>
                    <a:pt x="3340850" y="566062"/>
                    <a:pt x="3297707" y="547083"/>
                    <a:pt x="3254088" y="529021"/>
                  </a:cubicBezTo>
                  <a:cubicBezTo>
                    <a:pt x="3209736" y="512847"/>
                    <a:pt x="3165607" y="496270"/>
                    <a:pt x="3121640" y="479505"/>
                  </a:cubicBezTo>
                  <a:lnTo>
                    <a:pt x="2987193" y="436176"/>
                  </a:lnTo>
                  <a:cubicBezTo>
                    <a:pt x="2942116" y="422708"/>
                    <a:pt x="2896575" y="410968"/>
                    <a:pt x="2851296" y="398256"/>
                  </a:cubicBezTo>
                  <a:cubicBezTo>
                    <a:pt x="2759507" y="375285"/>
                    <a:pt x="2666373" y="353923"/>
                    <a:pt x="2573611" y="336717"/>
                  </a:cubicBezTo>
                  <a:cubicBezTo>
                    <a:pt x="2387776" y="301762"/>
                    <a:pt x="2200839" y="280304"/>
                    <a:pt x="2014208" y="276896"/>
                  </a:cubicBezTo>
                  <a:cubicBezTo>
                    <a:pt x="1827605" y="273381"/>
                    <a:pt x="1641223" y="288238"/>
                    <a:pt x="1457097" y="322828"/>
                  </a:cubicBezTo>
                  <a:cubicBezTo>
                    <a:pt x="1272912" y="357634"/>
                    <a:pt x="1091595" y="413727"/>
                    <a:pt x="914684" y="486648"/>
                  </a:cubicBezTo>
                  <a:lnTo>
                    <a:pt x="848661" y="515093"/>
                  </a:lnTo>
                  <a:cubicBezTo>
                    <a:pt x="826573" y="524592"/>
                    <a:pt x="804281" y="533573"/>
                    <a:pt x="782834" y="544519"/>
                  </a:cubicBezTo>
                  <a:lnTo>
                    <a:pt x="717715" y="575988"/>
                  </a:lnTo>
                  <a:cubicBezTo>
                    <a:pt x="696005" y="586632"/>
                    <a:pt x="673986" y="596729"/>
                    <a:pt x="653112" y="608523"/>
                  </a:cubicBezTo>
                  <a:cubicBezTo>
                    <a:pt x="568070" y="653782"/>
                    <a:pt x="483901" y="700897"/>
                    <a:pt x="406671" y="756246"/>
                  </a:cubicBezTo>
                  <a:cubicBezTo>
                    <a:pt x="327441" y="809669"/>
                    <a:pt x="256836" y="872706"/>
                    <a:pt x="191033" y="942131"/>
                  </a:cubicBezTo>
                  <a:cubicBezTo>
                    <a:pt x="175048" y="959988"/>
                    <a:pt x="159064" y="977846"/>
                    <a:pt x="143339" y="996006"/>
                  </a:cubicBezTo>
                  <a:lnTo>
                    <a:pt x="98848" y="1053288"/>
                  </a:lnTo>
                  <a:cubicBezTo>
                    <a:pt x="83542" y="1072023"/>
                    <a:pt x="70312" y="1092822"/>
                    <a:pt x="56083" y="1112657"/>
                  </a:cubicBezTo>
                  <a:cubicBezTo>
                    <a:pt x="42010" y="1132765"/>
                    <a:pt x="27965" y="1152765"/>
                    <a:pt x="14889" y="1173837"/>
                  </a:cubicBezTo>
                  <a:lnTo>
                    <a:pt x="0" y="1198088"/>
                  </a:lnTo>
                  <a:lnTo>
                    <a:pt x="0" y="888809"/>
                  </a:lnTo>
                  <a:lnTo>
                    <a:pt x="88781" y="802825"/>
                  </a:lnTo>
                  <a:cubicBezTo>
                    <a:pt x="672175" y="289643"/>
                    <a:pt x="1428944" y="-5083"/>
                    <a:pt x="2220349" y="6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35BD7C20-B248-CC15-A718-4C27F206F10A}"/>
              </a:ext>
            </a:extLst>
          </p:cNvPr>
          <p:cNvSpPr>
            <a:spLocks noGrp="1"/>
          </p:cNvSpPr>
          <p:nvPr>
            <p:ph type="title"/>
          </p:nvPr>
        </p:nvSpPr>
        <p:spPr>
          <a:xfrm>
            <a:off x="804672" y="2023236"/>
            <a:ext cx="3659777" cy="2820908"/>
          </a:xfrm>
        </p:spPr>
        <p:txBody>
          <a:bodyPr>
            <a:normAutofit/>
          </a:bodyPr>
          <a:lstStyle/>
          <a:p>
            <a:r>
              <a:rPr lang="en-US" sz="4000" dirty="0">
                <a:solidFill>
                  <a:schemeClr val="tx2"/>
                </a:solidFill>
              </a:rPr>
              <a:t> Tools/Tech Stack</a:t>
            </a:r>
          </a:p>
        </p:txBody>
      </p:sp>
      <p:graphicFrame>
        <p:nvGraphicFramePr>
          <p:cNvPr id="5" name="Content Placeholder 2">
            <a:extLst>
              <a:ext uri="{FF2B5EF4-FFF2-40B4-BE49-F238E27FC236}">
                <a16:creationId xmlns:a16="http://schemas.microsoft.com/office/drawing/2014/main" id="{4D195A96-0CAC-BA0A-8DA2-9E2DC6C7B287}"/>
              </a:ext>
            </a:extLst>
          </p:cNvPr>
          <p:cNvGraphicFramePr>
            <a:graphicFrameLocks noGrp="1"/>
          </p:cNvGraphicFramePr>
          <p:nvPr>
            <p:ph idx="1"/>
            <p:extLst>
              <p:ext uri="{D42A27DB-BD31-4B8C-83A1-F6EECF244321}">
                <p14:modId xmlns:p14="http://schemas.microsoft.com/office/powerpoint/2010/main" val="1249040555"/>
              </p:ext>
            </p:extLst>
          </p:nvPr>
        </p:nvGraphicFramePr>
        <p:xfrm>
          <a:off x="6219008" y="943991"/>
          <a:ext cx="5472404" cy="54298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9" name="Picture 238" descr="A logo of a blockchain&#10;&#10;AI-generated content may be incorrect.">
            <a:extLst>
              <a:ext uri="{FF2B5EF4-FFF2-40B4-BE49-F238E27FC236}">
                <a16:creationId xmlns:a16="http://schemas.microsoft.com/office/drawing/2014/main" id="{400606C2-ED84-8FF5-7756-E6D1FFD3905C}"/>
              </a:ext>
            </a:extLst>
          </p:cNvPr>
          <p:cNvPicPr>
            <a:picLocks noChangeAspect="1"/>
          </p:cNvPicPr>
          <p:nvPr/>
        </p:nvPicPr>
        <p:blipFill>
          <a:blip r:embed="rId7"/>
          <a:stretch>
            <a:fillRect/>
          </a:stretch>
        </p:blipFill>
        <p:spPr>
          <a:xfrm flipH="1">
            <a:off x="324628" y="2924369"/>
            <a:ext cx="590938" cy="503854"/>
          </a:xfrm>
          <a:prstGeom prst="rect">
            <a:avLst/>
          </a:prstGeom>
        </p:spPr>
      </p:pic>
    </p:spTree>
    <p:extLst>
      <p:ext uri="{BB962C8B-B14F-4D97-AF65-F5344CB8AC3E}">
        <p14:creationId xmlns:p14="http://schemas.microsoft.com/office/powerpoint/2010/main" val="3413324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F9E56F-0CE9-AD83-0E57-F4C86987C269}"/>
              </a:ext>
            </a:extLst>
          </p:cNvPr>
          <p:cNvSpPr>
            <a:spLocks noGrp="1"/>
          </p:cNvSpPr>
          <p:nvPr>
            <p:ph type="title"/>
          </p:nvPr>
        </p:nvSpPr>
        <p:spPr>
          <a:xfrm>
            <a:off x="630936" y="502920"/>
            <a:ext cx="3419856" cy="1463040"/>
          </a:xfrm>
        </p:spPr>
        <p:txBody>
          <a:bodyPr anchor="ctr">
            <a:normAutofit/>
          </a:bodyPr>
          <a:lstStyle/>
          <a:p>
            <a:r>
              <a:rPr lang="en-US" sz="4800"/>
              <a:t>Collab to Bigquery</a:t>
            </a:r>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B845C316-581C-975B-A09E-B9AD62D38597}"/>
              </a:ext>
            </a:extLst>
          </p:cNvPr>
          <p:cNvSpPr>
            <a:spLocks noGrp="1"/>
          </p:cNvSpPr>
          <p:nvPr>
            <p:ph idx="1"/>
          </p:nvPr>
        </p:nvSpPr>
        <p:spPr>
          <a:xfrm>
            <a:off x="4654295" y="378513"/>
            <a:ext cx="6894576" cy="1707967"/>
          </a:xfrm>
        </p:spPr>
        <p:txBody>
          <a:bodyPr anchor="ctr">
            <a:normAutofit fontScale="47500" lnSpcReduction="20000"/>
          </a:bodyPr>
          <a:lstStyle/>
          <a:p>
            <a:pPr marL="0" indent="0">
              <a:buNone/>
            </a:pPr>
            <a:r>
              <a:rPr lang="en-US" b="1" err="1"/>
              <a:t>BigQuery</a:t>
            </a:r>
            <a:r>
              <a:rPr lang="en-US" b="1" dirty="0"/>
              <a:t> Integration and Data Prep</a:t>
            </a:r>
            <a:endParaRPr lang="en-US" sz="2200" dirty="0"/>
          </a:p>
          <a:p>
            <a:r>
              <a:rPr lang="en-US" sz="2200" dirty="0">
                <a:ea typeface="+mn-lt"/>
                <a:cs typeface="+mn-lt"/>
              </a:rPr>
              <a:t>Connect to </a:t>
            </a:r>
            <a:r>
              <a:rPr lang="en-US" sz="2200" err="1">
                <a:ea typeface="+mn-lt"/>
                <a:cs typeface="+mn-lt"/>
              </a:rPr>
              <a:t>BigQuery</a:t>
            </a:r>
            <a:endParaRPr lang="en-US" sz="3800"/>
          </a:p>
          <a:p>
            <a:r>
              <a:rPr lang="en-US" sz="2200" dirty="0">
                <a:ea typeface="+mn-lt"/>
                <a:cs typeface="+mn-lt"/>
              </a:rPr>
              <a:t>Introduce key MIMIC-III tables: </a:t>
            </a:r>
            <a:r>
              <a:rPr lang="en-US" sz="2200" dirty="0">
                <a:latin typeface="Consolas"/>
              </a:rPr>
              <a:t>admissions</a:t>
            </a:r>
            <a:r>
              <a:rPr lang="en-US" sz="2200" dirty="0">
                <a:ea typeface="+mn-lt"/>
                <a:cs typeface="+mn-lt"/>
              </a:rPr>
              <a:t>, </a:t>
            </a:r>
            <a:r>
              <a:rPr lang="en-US" sz="2200" dirty="0">
                <a:latin typeface="Consolas"/>
              </a:rPr>
              <a:t>patients</a:t>
            </a:r>
            <a:r>
              <a:rPr lang="en-US" sz="2200" dirty="0">
                <a:ea typeface="+mn-lt"/>
                <a:cs typeface="+mn-lt"/>
              </a:rPr>
              <a:t>, </a:t>
            </a:r>
            <a:r>
              <a:rPr lang="en-US" sz="2200" err="1">
                <a:latin typeface="Consolas"/>
              </a:rPr>
              <a:t>diagnoses_icd</a:t>
            </a:r>
            <a:r>
              <a:rPr lang="en-US" sz="2200" dirty="0">
                <a:ea typeface="+mn-lt"/>
                <a:cs typeface="+mn-lt"/>
              </a:rPr>
              <a:t>, </a:t>
            </a:r>
            <a:r>
              <a:rPr lang="en-US" sz="2200" err="1">
                <a:latin typeface="Consolas"/>
              </a:rPr>
              <a:t>chartevents</a:t>
            </a:r>
            <a:r>
              <a:rPr lang="en-US" sz="2200" dirty="0">
                <a:ea typeface="+mn-lt"/>
                <a:cs typeface="+mn-lt"/>
              </a:rPr>
              <a:t>, </a:t>
            </a:r>
            <a:r>
              <a:rPr lang="en-US" sz="2200" err="1">
                <a:latin typeface="Consolas"/>
              </a:rPr>
              <a:t>noteevents</a:t>
            </a:r>
            <a:r>
              <a:rPr lang="en-US" sz="2200" dirty="0">
                <a:ea typeface="+mn-lt"/>
                <a:cs typeface="+mn-lt"/>
              </a:rPr>
              <a:t>, etc.</a:t>
            </a:r>
            <a:endParaRPr lang="en-US" sz="3800"/>
          </a:p>
          <a:p>
            <a:r>
              <a:rPr lang="en-US" sz="2200" dirty="0">
                <a:ea typeface="+mn-lt"/>
                <a:cs typeface="+mn-lt"/>
              </a:rPr>
              <a:t>Write SQLs to explore:</a:t>
            </a:r>
            <a:endParaRPr lang="en-US" sz="3800"/>
          </a:p>
          <a:p>
            <a:pPr lvl="1">
              <a:buFont typeface="Courier New" panose="020B0604020202020204" pitchFamily="34" charset="0"/>
              <a:buChar char="o"/>
            </a:pPr>
            <a:r>
              <a:rPr lang="en-US" sz="2200" dirty="0">
                <a:ea typeface="+mn-lt"/>
                <a:cs typeface="+mn-lt"/>
              </a:rPr>
              <a:t>Marital status vs. outcomes</a:t>
            </a:r>
            <a:endParaRPr lang="en-US" sz="3400"/>
          </a:p>
          <a:p>
            <a:pPr lvl="1">
              <a:buFont typeface="Courier New" panose="020B0604020202020204" pitchFamily="34" charset="0"/>
              <a:buChar char="o"/>
            </a:pPr>
            <a:r>
              <a:rPr lang="en-US" sz="2200" dirty="0">
                <a:ea typeface="+mn-lt"/>
                <a:cs typeface="+mn-lt"/>
              </a:rPr>
              <a:t>Length of stay, readmission, mortality, etc.</a:t>
            </a:r>
            <a:endParaRPr lang="en-US" sz="3400"/>
          </a:p>
          <a:p>
            <a:pPr lvl="1">
              <a:buFont typeface="Courier New" panose="020B0604020202020204" pitchFamily="34" charset="0"/>
              <a:buChar char="o"/>
            </a:pPr>
            <a:r>
              <a:rPr lang="en-US" sz="2200" dirty="0">
                <a:ea typeface="+mn-lt"/>
                <a:cs typeface="+mn-lt"/>
              </a:rPr>
              <a:t>Compare outcomes across married vs. single vs. widowed/divorced patients</a:t>
            </a:r>
            <a:endParaRPr lang="en-US" sz="3400"/>
          </a:p>
        </p:txBody>
      </p:sp>
      <p:pic>
        <p:nvPicPr>
          <p:cNvPr id="6" name="Content Placeholder 5" descr="Green text on a white background&#10;&#10;AI-generated content may be incorrect.">
            <a:extLst>
              <a:ext uri="{FF2B5EF4-FFF2-40B4-BE49-F238E27FC236}">
                <a16:creationId xmlns:a16="http://schemas.microsoft.com/office/drawing/2014/main" id="{EABE307C-4AB9-7756-8C2E-AB9D48E1DFCF}"/>
              </a:ext>
            </a:extLst>
          </p:cNvPr>
          <p:cNvPicPr>
            <a:picLocks noChangeAspect="1"/>
          </p:cNvPicPr>
          <p:nvPr/>
        </p:nvPicPr>
        <p:blipFill>
          <a:blip r:embed="rId2"/>
          <a:stretch>
            <a:fillRect/>
          </a:stretch>
        </p:blipFill>
        <p:spPr>
          <a:xfrm>
            <a:off x="638712" y="2267452"/>
            <a:ext cx="10917936" cy="655076"/>
          </a:xfrm>
          <a:prstGeom prst="rect">
            <a:avLst/>
          </a:prstGeom>
        </p:spPr>
      </p:pic>
      <p:pic>
        <p:nvPicPr>
          <p:cNvPr id="7" name="Picture 6" descr="A close-up of a white screen&#10;&#10;AI-generated content may be incorrect.">
            <a:extLst>
              <a:ext uri="{FF2B5EF4-FFF2-40B4-BE49-F238E27FC236}">
                <a16:creationId xmlns:a16="http://schemas.microsoft.com/office/drawing/2014/main" id="{17141F52-6A58-5622-8279-25535BA7B6A9}"/>
              </a:ext>
            </a:extLst>
          </p:cNvPr>
          <p:cNvPicPr>
            <a:picLocks noChangeAspect="1"/>
          </p:cNvPicPr>
          <p:nvPr/>
        </p:nvPicPr>
        <p:blipFill>
          <a:blip r:embed="rId3"/>
          <a:stretch>
            <a:fillRect/>
          </a:stretch>
        </p:blipFill>
        <p:spPr>
          <a:xfrm>
            <a:off x="633703" y="3116560"/>
            <a:ext cx="10936256" cy="1394657"/>
          </a:xfrm>
          <a:prstGeom prst="rect">
            <a:avLst/>
          </a:prstGeom>
        </p:spPr>
      </p:pic>
      <p:pic>
        <p:nvPicPr>
          <p:cNvPr id="8" name="Picture 7" descr="A close-up of a white background&#10;&#10;AI-generated content may be incorrect.">
            <a:extLst>
              <a:ext uri="{FF2B5EF4-FFF2-40B4-BE49-F238E27FC236}">
                <a16:creationId xmlns:a16="http://schemas.microsoft.com/office/drawing/2014/main" id="{9A1220BA-71B8-BB44-D4E9-47BABB718595}"/>
              </a:ext>
            </a:extLst>
          </p:cNvPr>
          <p:cNvPicPr>
            <a:picLocks noChangeAspect="1"/>
          </p:cNvPicPr>
          <p:nvPr/>
        </p:nvPicPr>
        <p:blipFill>
          <a:blip r:embed="rId4"/>
          <a:stretch>
            <a:fillRect/>
          </a:stretch>
        </p:blipFill>
        <p:spPr>
          <a:xfrm>
            <a:off x="629816" y="4629802"/>
            <a:ext cx="6084338" cy="654174"/>
          </a:xfrm>
          <a:prstGeom prst="rect">
            <a:avLst/>
          </a:prstGeom>
        </p:spPr>
      </p:pic>
      <p:pic>
        <p:nvPicPr>
          <p:cNvPr id="11" name="Picture 10" descr="A white screen with green text&#10;&#10;AI-generated content may be incorrect.">
            <a:extLst>
              <a:ext uri="{FF2B5EF4-FFF2-40B4-BE49-F238E27FC236}">
                <a16:creationId xmlns:a16="http://schemas.microsoft.com/office/drawing/2014/main" id="{6A09EDD8-7A5F-CAF9-272A-DD39BE6B806C}"/>
              </a:ext>
            </a:extLst>
          </p:cNvPr>
          <p:cNvPicPr>
            <a:picLocks noChangeAspect="1"/>
          </p:cNvPicPr>
          <p:nvPr/>
        </p:nvPicPr>
        <p:blipFill>
          <a:blip r:embed="rId5"/>
          <a:stretch>
            <a:fillRect/>
          </a:stretch>
        </p:blipFill>
        <p:spPr>
          <a:xfrm>
            <a:off x="637592" y="5425995"/>
            <a:ext cx="7036837" cy="1126183"/>
          </a:xfrm>
          <a:prstGeom prst="rect">
            <a:avLst/>
          </a:prstGeom>
        </p:spPr>
      </p:pic>
    </p:spTree>
    <p:extLst>
      <p:ext uri="{BB962C8B-B14F-4D97-AF65-F5344CB8AC3E}">
        <p14:creationId xmlns:p14="http://schemas.microsoft.com/office/powerpoint/2010/main" val="1837075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2" name="Freeform: Shape 1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7" name="Freeform: Shape 16">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981EF671-44AF-0818-63F8-4C509F3DBC41}"/>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4800" b="1" kern="1200" dirty="0">
                <a:solidFill>
                  <a:schemeClr val="tx2"/>
                </a:solidFill>
                <a:latin typeface="+mj-lt"/>
                <a:ea typeface="+mj-ea"/>
                <a:cs typeface="+mj-cs"/>
              </a:rPr>
              <a:t>Mortality Counts and Average Age at Death by Marital Status</a:t>
            </a:r>
            <a:endParaRPr lang="en-US" sz="4800" kern="1200" dirty="0">
              <a:solidFill>
                <a:schemeClr val="tx2"/>
              </a:solidFill>
              <a:latin typeface="+mj-lt"/>
              <a:ea typeface="+mj-ea"/>
              <a:cs typeface="+mj-cs"/>
            </a:endParaRPr>
          </a:p>
        </p:txBody>
      </p:sp>
    </p:spTree>
    <p:extLst>
      <p:ext uri="{BB962C8B-B14F-4D97-AF65-F5344CB8AC3E}">
        <p14:creationId xmlns:p14="http://schemas.microsoft.com/office/powerpoint/2010/main" val="3898822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A6A644-C8F2-F0D1-26C1-9EC635B96D99}"/>
              </a:ext>
            </a:extLst>
          </p:cNvPr>
          <p:cNvSpPr>
            <a:spLocks noGrp="1"/>
          </p:cNvSpPr>
          <p:nvPr>
            <p:ph type="title"/>
          </p:nvPr>
        </p:nvSpPr>
        <p:spPr>
          <a:xfrm>
            <a:off x="435115" y="502920"/>
            <a:ext cx="3419856" cy="1463040"/>
          </a:xfrm>
        </p:spPr>
        <p:txBody>
          <a:bodyPr anchor="ctr">
            <a:noAutofit/>
          </a:bodyPr>
          <a:lstStyle/>
          <a:p>
            <a:r>
              <a:rPr lang="en-US" sz="2800" b="1" dirty="0"/>
              <a:t>Mortality Counts and Average Age at Death by Marital Status</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7EED99F2-F3D2-B303-DA18-439C40916FE2}"/>
              </a:ext>
            </a:extLst>
          </p:cNvPr>
          <p:cNvSpPr>
            <a:spLocks noGrp="1"/>
          </p:cNvSpPr>
          <p:nvPr>
            <p:ph idx="1"/>
          </p:nvPr>
        </p:nvSpPr>
        <p:spPr>
          <a:xfrm>
            <a:off x="4654295" y="502920"/>
            <a:ext cx="6894576" cy="1463040"/>
          </a:xfrm>
        </p:spPr>
        <p:txBody>
          <a:bodyPr anchor="ctr">
            <a:normAutofit/>
          </a:bodyPr>
          <a:lstStyle/>
          <a:p>
            <a:pPr marL="0" indent="0">
              <a:buNone/>
            </a:pPr>
            <a:r>
              <a:rPr lang="en-US" sz="3600" dirty="0">
                <a:ea typeface="+mn-lt"/>
                <a:cs typeface="+mn-lt"/>
              </a:rPr>
              <a:t>Goal: </a:t>
            </a:r>
            <a:endParaRPr lang="en-US" sz="3600"/>
          </a:p>
          <a:p>
            <a:pPr marL="457200" lvl="1" indent="0">
              <a:buNone/>
            </a:pPr>
            <a:r>
              <a:rPr lang="en-US" sz="1800" dirty="0">
                <a:ea typeface="+mn-lt"/>
                <a:cs typeface="+mn-lt"/>
              </a:rPr>
              <a:t>To determine the number of deceased patients and their average age at death, grouped by marital status.</a:t>
            </a:r>
            <a:endParaRPr lang="en-US" sz="1800"/>
          </a:p>
          <a:p>
            <a:pPr marL="457200" lvl="1">
              <a:spcBef>
                <a:spcPct val="0"/>
              </a:spcBef>
              <a:buNone/>
            </a:pPr>
            <a:endParaRPr lang="en-US" sz="1800" dirty="0">
              <a:latin typeface="Aptos Display"/>
            </a:endParaRPr>
          </a:p>
        </p:txBody>
      </p:sp>
      <p:sp>
        <p:nvSpPr>
          <p:cNvPr id="7" name="Title 1">
            <a:extLst>
              <a:ext uri="{FF2B5EF4-FFF2-40B4-BE49-F238E27FC236}">
                <a16:creationId xmlns:a16="http://schemas.microsoft.com/office/drawing/2014/main" id="{5B0C28C1-823B-89CE-7C82-4060F414DA7B}"/>
              </a:ext>
            </a:extLst>
          </p:cNvPr>
          <p:cNvSpPr txBox="1">
            <a:spLocks/>
          </p:cNvSpPr>
          <p:nvPr/>
        </p:nvSpPr>
        <p:spPr>
          <a:xfrm>
            <a:off x="242185" y="2594243"/>
            <a:ext cx="3808607" cy="36297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mn-lt"/>
                <a:ea typeface="+mn-lt"/>
                <a:cs typeface="+mn-lt"/>
              </a:rPr>
              <a:t>Implementation:</a:t>
            </a:r>
            <a:br>
              <a:rPr lang="en-US" sz="1800" dirty="0"/>
            </a:br>
            <a:endParaRPr lang="en-US" sz="1800" dirty="0">
              <a:ea typeface="+mj-lt"/>
              <a:cs typeface="+mj-lt"/>
            </a:endParaRPr>
          </a:p>
          <a:p>
            <a:pPr marL="285750" indent="-285750">
              <a:buFont typeface="Arial"/>
              <a:buChar char="•"/>
            </a:pPr>
            <a:r>
              <a:rPr lang="en-US" sz="1200" dirty="0">
                <a:ea typeface="+mj-lt"/>
                <a:cs typeface="+mj-lt"/>
              </a:rPr>
              <a:t>Joins patients and admissions tables on </a:t>
            </a:r>
            <a:r>
              <a:rPr lang="en-US" sz="1200" err="1">
                <a:ea typeface="+mj-lt"/>
                <a:cs typeface="+mj-lt"/>
              </a:rPr>
              <a:t>subject_id</a:t>
            </a:r>
            <a:r>
              <a:rPr lang="en-US" sz="1200" dirty="0">
                <a:ea typeface="+mj-lt"/>
                <a:cs typeface="+mj-lt"/>
              </a:rPr>
              <a:t>.</a:t>
            </a:r>
          </a:p>
          <a:p>
            <a:pPr marL="285750" indent="-285750">
              <a:buFont typeface="Arial"/>
              <a:buChar char="•"/>
            </a:pPr>
            <a:r>
              <a:rPr lang="en-US" sz="1200" dirty="0">
                <a:ea typeface="+mj-lt"/>
                <a:cs typeface="+mj-lt"/>
              </a:rPr>
              <a:t>Filters for patients with a non-null date of death (</a:t>
            </a:r>
            <a:r>
              <a:rPr lang="en-US" sz="1200" err="1">
                <a:ea typeface="+mj-lt"/>
                <a:cs typeface="+mj-lt"/>
              </a:rPr>
              <a:t>p.dod</a:t>
            </a:r>
            <a:r>
              <a:rPr lang="en-US" sz="1200" dirty="0">
                <a:ea typeface="+mj-lt"/>
                <a:cs typeface="+mj-lt"/>
              </a:rPr>
              <a:t>) and non-null admission time.</a:t>
            </a:r>
          </a:p>
          <a:p>
            <a:pPr marL="285750" indent="-285750">
              <a:buFont typeface="Arial"/>
              <a:buChar char="•"/>
            </a:pPr>
            <a:r>
              <a:rPr lang="en-US" sz="1200" dirty="0">
                <a:ea typeface="+mj-lt"/>
                <a:cs typeface="+mj-lt"/>
              </a:rPr>
              <a:t>Calculates:</a:t>
            </a:r>
          </a:p>
          <a:p>
            <a:pPr marL="285750" lvl="1" indent="-285750">
              <a:buFont typeface="Arial"/>
              <a:buChar char="•"/>
            </a:pPr>
            <a:r>
              <a:rPr lang="en-US" sz="1200" err="1">
                <a:latin typeface="+mj-lt"/>
                <a:ea typeface="+mj-lt"/>
                <a:cs typeface="+mj-lt"/>
              </a:rPr>
              <a:t>death_count</a:t>
            </a:r>
            <a:r>
              <a:rPr lang="en-US" sz="1200" dirty="0">
                <a:latin typeface="+mj-lt"/>
                <a:ea typeface="+mj-lt"/>
                <a:cs typeface="+mj-lt"/>
              </a:rPr>
              <a:t>: Number of deaths per marital status.</a:t>
            </a:r>
          </a:p>
          <a:p>
            <a:pPr marL="285750" lvl="1" indent="-285750">
              <a:buFont typeface="Arial"/>
              <a:buChar char="•"/>
            </a:pPr>
            <a:r>
              <a:rPr lang="en-US" sz="1200" err="1">
                <a:latin typeface="+mj-lt"/>
                <a:ea typeface="+mj-lt"/>
                <a:cs typeface="+mj-lt"/>
              </a:rPr>
              <a:t>avg_age_at_death</a:t>
            </a:r>
            <a:r>
              <a:rPr lang="en-US" sz="1200" dirty="0">
                <a:latin typeface="+mj-lt"/>
                <a:ea typeface="+mj-lt"/>
                <a:cs typeface="+mj-lt"/>
              </a:rPr>
              <a:t>: Average age at death, in years, rounded to 1 decimal.</a:t>
            </a:r>
          </a:p>
          <a:p>
            <a:pPr marL="285750" indent="-285750">
              <a:buFont typeface="Arial"/>
              <a:buChar char="•"/>
            </a:pPr>
            <a:r>
              <a:rPr lang="en-US" sz="1200" dirty="0">
                <a:ea typeface="+mj-lt"/>
                <a:cs typeface="+mj-lt"/>
              </a:rPr>
              <a:t>Results are grouped by marital status and ordered by average age at death (descending).</a:t>
            </a:r>
          </a:p>
          <a:p>
            <a:endParaRPr lang="en-US" sz="1800"/>
          </a:p>
        </p:txBody>
      </p:sp>
      <p:pic>
        <p:nvPicPr>
          <p:cNvPr id="10" name="Content Placeholder 3" descr="A screenshot of a computer program&#10;&#10;AI-generated content may be incorrect.">
            <a:extLst>
              <a:ext uri="{FF2B5EF4-FFF2-40B4-BE49-F238E27FC236}">
                <a16:creationId xmlns:a16="http://schemas.microsoft.com/office/drawing/2014/main" id="{A1068AB2-12DA-AFD3-9D34-72CC4A72CF71}"/>
              </a:ext>
            </a:extLst>
          </p:cNvPr>
          <p:cNvPicPr>
            <a:picLocks noChangeAspect="1"/>
          </p:cNvPicPr>
          <p:nvPr/>
        </p:nvPicPr>
        <p:blipFill>
          <a:blip r:embed="rId2"/>
          <a:stretch>
            <a:fillRect/>
          </a:stretch>
        </p:blipFill>
        <p:spPr>
          <a:xfrm>
            <a:off x="4183994" y="2593812"/>
            <a:ext cx="7839626" cy="3390574"/>
          </a:xfrm>
          <a:prstGeom prst="rect">
            <a:avLst/>
          </a:prstGeom>
        </p:spPr>
      </p:pic>
    </p:spTree>
    <p:extLst>
      <p:ext uri="{BB962C8B-B14F-4D97-AF65-F5344CB8AC3E}">
        <p14:creationId xmlns:p14="http://schemas.microsoft.com/office/powerpoint/2010/main" val="19369608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PowerPoint Presentation</vt:lpstr>
      <vt:lpstr>PowerPoint Presentation</vt:lpstr>
      <vt:lpstr>Synthesis and Workflow in Self-Learning Tutorial (SLT)</vt:lpstr>
      <vt:lpstr>PowerPoint Presentation</vt:lpstr>
      <vt:lpstr>Tutorial Goal  Learners will:  Understand how social relationships (like marriage or companionship) correlate with healthcare outcomes. Gain hands-on experience querying MIMIC-III in BigQuery Learn Clean, Tokenize and Lemmatization, NER Analyze structured data and medical notes using Python, Pandas, NLP (spaCy/medSpaCy/SciSpaCy/Med7), and visualization tools. Learn to normalize, visualize, and interpret clinical data with a health policy/public health lens. </vt:lpstr>
      <vt:lpstr> Tools/Tech Stack</vt:lpstr>
      <vt:lpstr>Collab to Bigquery</vt:lpstr>
      <vt:lpstr>Mortality Counts and Average Age at Death by Marital Status</vt:lpstr>
      <vt:lpstr>Mortality Counts and Average Age at Death by Marital Status</vt:lpstr>
      <vt:lpstr>Outcome &amp; Interpretation</vt:lpstr>
      <vt:lpstr>Death Count by Marital Status  (Bar Plot)</vt:lpstr>
      <vt:lpstr>Define BigQuery Helper Function</vt:lpstr>
      <vt:lpstr>Data Cleansing with SQL:  This SQL query is incorporating data cleaning steps for analysis </vt:lpstr>
      <vt:lpstr>Cleaned Query Results &amp; Interpretations:</vt:lpstr>
      <vt:lpstr>Combined Visualization of Death Count and Average Age at Death by Marital Status</vt:lpstr>
      <vt:lpstr>Restrict to deaths within 7 days of admission to check early mortality after admission</vt:lpstr>
      <vt:lpstr>Mortality Counts and Average Age at Death by Marital Status within 7 days of admission</vt:lpstr>
      <vt:lpstr>Outcome &amp; Interpretation</vt:lpstr>
      <vt:lpstr>Early Mortality with in 7 days of admission (Bubble Plot)</vt:lpstr>
      <vt:lpstr>Visualization:</vt:lpstr>
      <vt:lpstr>Load files form Google Drive</vt:lpstr>
      <vt:lpstr>df_4019_radiology_notes.csv is a pre-filtered CSV file containing records with the ICD-9 code 4019 (Hypertension), specifically filtered for Radiology events. The source of this data is the NOTEEVENTS table from the MIMIC-III database.</vt:lpstr>
      <vt:lpstr>Steps to Load a CSV from Google Drive in Google Colab</vt:lpstr>
      <vt:lpstr>Clean and Tokenize</vt:lpstr>
      <vt:lpstr>Clean and Tokenize Texts</vt:lpstr>
      <vt:lpstr>Benefits of This Approach</vt:lpstr>
      <vt:lpstr>Named Entity Recognition (NER)</vt:lpstr>
      <vt:lpstr>NER helps you quickly inspect in recognizing and labeling entities in your notes, and visually highlights them for manual review or further analysis</vt:lpstr>
      <vt:lpstr>Code walkthrough and Utility of NER</vt:lpstr>
      <vt:lpstr>Most Common Diagnoses by Marital Status in MIMIC-III Admissions</vt:lpstr>
      <vt:lpstr>This process identifies the most frequently occurring medical diagnoses across different marital status categories in the MIMIC-III dataset. It helps examine potential health trends linked to social support. We get a detailed profile of which illnesses are most common for married, divorced, widowed, single, and unknown-status patients - providing insight into how social factors might influence disease burden. </vt:lpstr>
      <vt:lpstr>From Raw Counts to Risk Scores: Ranking Diagnoses Smarter</vt:lpstr>
      <vt:lpstr>Assign critical rating based on frequency rank within each marital group </vt:lpstr>
      <vt:lpstr>Uncovering Hidden Health Patterns with Criticality Scores</vt:lpstr>
      <vt:lpstr>Intuitive, Interactive Insight into Critical Diagnoses Across Marital Status Groups</vt:lpstr>
      <vt:lpstr>Benefits of This Visualization Approach</vt:lpstr>
      <vt:lpstr>Leveraging NLP to Extract and Visualize Medical Entities from Diagnoses</vt:lpstr>
      <vt:lpstr>Named Entity Recognition (NER) on Clinical Diagnoses Using spaCy</vt:lpstr>
      <vt:lpstr>Benefits of spaCy Modeling Approach</vt:lpstr>
      <vt:lpstr>The Unseen Role of Social Support: Marital Status and Healthcare Outcomes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2607</cp:revision>
  <dcterms:created xsi:type="dcterms:W3CDTF">2025-06-20T02:32:28Z</dcterms:created>
  <dcterms:modified xsi:type="dcterms:W3CDTF">2025-07-15T04:09:47Z</dcterms:modified>
</cp:coreProperties>
</file>